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309" r:id="rId1"/>
  </p:sldMasterIdLst>
  <p:notesMasterIdLst>
    <p:notesMasterId r:id="rId32"/>
  </p:notesMasterIdLst>
  <p:handoutMasterIdLst>
    <p:handoutMasterId r:id="rId33"/>
  </p:handoutMasterIdLst>
  <p:sldIdLst>
    <p:sldId id="256" r:id="rId2"/>
    <p:sldId id="455" r:id="rId3"/>
    <p:sldId id="456" r:id="rId4"/>
    <p:sldId id="489" r:id="rId5"/>
    <p:sldId id="490" r:id="rId6"/>
    <p:sldId id="462" r:id="rId7"/>
    <p:sldId id="457" r:id="rId8"/>
    <p:sldId id="465" r:id="rId9"/>
    <p:sldId id="466" r:id="rId10"/>
    <p:sldId id="468" r:id="rId11"/>
    <p:sldId id="488" r:id="rId12"/>
    <p:sldId id="471" r:id="rId13"/>
    <p:sldId id="470" r:id="rId14"/>
    <p:sldId id="473" r:id="rId15"/>
    <p:sldId id="458" r:id="rId16"/>
    <p:sldId id="474" r:id="rId17"/>
    <p:sldId id="475" r:id="rId18"/>
    <p:sldId id="477" r:id="rId19"/>
    <p:sldId id="478" r:id="rId20"/>
    <p:sldId id="479" r:id="rId21"/>
    <p:sldId id="459" r:id="rId22"/>
    <p:sldId id="480" r:id="rId23"/>
    <p:sldId id="481" r:id="rId24"/>
    <p:sldId id="482" r:id="rId25"/>
    <p:sldId id="483" r:id="rId26"/>
    <p:sldId id="484" r:id="rId27"/>
    <p:sldId id="485" r:id="rId28"/>
    <p:sldId id="486" r:id="rId29"/>
    <p:sldId id="464" r:id="rId30"/>
    <p:sldId id="463" r:id="rId31"/>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华文楷体" panose="02010600040101010101" pitchFamily="2" charset="-122"/>
      <p:regular r:id="rId38"/>
    </p:embeddedFont>
    <p:embeddedFont>
      <p:font typeface="DengXian" panose="02010600030101010101" pitchFamily="2" charset="-122"/>
      <p:regular r:id="rId39"/>
      <p:bold r:id="rId40"/>
    </p:embeddedFont>
    <p:embeddedFont>
      <p:font typeface="Cambria Math" panose="02040503050406030204" pitchFamily="18" charset="0"/>
      <p:regular r:id="rId41"/>
    </p:embeddedFont>
    <p:embeddedFont>
      <p:font typeface="华文行楷" panose="02010800040101010101" pitchFamily="2" charset="-122"/>
      <p:regular r:id="rId42"/>
    </p:embeddedFont>
    <p:embeddedFont>
      <p:font typeface="KaiTi" panose="02010609060101010101" pitchFamily="49" charset="-122"/>
      <p:regular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2CD"/>
    <a:srgbClr val="1D86A6"/>
    <a:srgbClr val="F4731F"/>
    <a:srgbClr val="00784F"/>
    <a:srgbClr val="87A157"/>
    <a:srgbClr val="AAD06B"/>
    <a:srgbClr val="C3D600"/>
    <a:srgbClr val="009241"/>
    <a:srgbClr val="00823B"/>
    <a:srgbClr val="005D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6" autoAdjust="0"/>
    <p:restoredTop sz="68227" autoAdjust="0"/>
  </p:normalViewPr>
  <p:slideViewPr>
    <p:cSldViewPr>
      <p:cViewPr varScale="1">
        <p:scale>
          <a:sx n="82" d="100"/>
          <a:sy n="82" d="100"/>
        </p:scale>
        <p:origin x="1602"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80" d="100"/>
          <a:sy n="80" d="100"/>
        </p:scale>
        <p:origin x="1160" y="6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B40766-6485-4DF0-A538-2880CF713629}" type="doc">
      <dgm:prSet loTypeId="urn:microsoft.com/office/officeart/2005/8/layout/equation1" loCatId="process" qsTypeId="urn:microsoft.com/office/officeart/2005/8/quickstyle/simple1" qsCatId="simple" csTypeId="urn:microsoft.com/office/officeart/2005/8/colors/colorful1" csCatId="colorful" phldr="1"/>
      <dgm:spPr/>
    </dgm:pt>
    <dgm:pt modelId="{12B98F2B-D424-46D7-938E-CB660BF67DE6}">
      <dgm:prSet phldrT="[文本]"/>
      <dgm:spPr>
        <a:solidFill>
          <a:srgbClr val="AAD06B"/>
        </a:solidFill>
      </dgm:spPr>
      <dgm:t>
        <a:bodyPr/>
        <a:lstStyle/>
        <a:p>
          <a:r>
            <a:rPr lang="zh-CN" altLang="en-US" b="1" dirty="0" smtClean="0"/>
            <a:t>增加噪声</a:t>
          </a:r>
          <a:endParaRPr lang="zh-CN" altLang="en-US" b="1" dirty="0"/>
        </a:p>
      </dgm:t>
    </dgm:pt>
    <dgm:pt modelId="{70A62910-80FF-4645-8AB2-B4162D031558}" type="parTrans" cxnId="{D79BDEBE-8FD6-4828-9A07-27243EF28D48}">
      <dgm:prSet/>
      <dgm:spPr/>
      <dgm:t>
        <a:bodyPr/>
        <a:lstStyle/>
        <a:p>
          <a:endParaRPr lang="zh-CN" altLang="en-US" b="1"/>
        </a:p>
      </dgm:t>
    </dgm:pt>
    <dgm:pt modelId="{44550472-FA85-4DFE-A8AA-A4509569B4BC}" type="sibTrans" cxnId="{D79BDEBE-8FD6-4828-9A07-27243EF28D48}">
      <dgm:prSet/>
      <dgm:spPr>
        <a:solidFill>
          <a:srgbClr val="87A157"/>
        </a:solidFill>
      </dgm:spPr>
      <dgm:t>
        <a:bodyPr/>
        <a:lstStyle/>
        <a:p>
          <a:endParaRPr lang="zh-CN" altLang="en-US" b="1"/>
        </a:p>
      </dgm:t>
    </dgm:pt>
    <dgm:pt modelId="{0C362611-8985-4672-B034-53C774599F1F}">
      <dgm:prSet phldrT="[文本]"/>
      <dgm:spPr>
        <a:solidFill>
          <a:srgbClr val="87A157"/>
        </a:solidFill>
      </dgm:spPr>
      <dgm:t>
        <a:bodyPr/>
        <a:lstStyle/>
        <a:p>
          <a:r>
            <a:rPr lang="zh-CN" altLang="en-US" b="1" dirty="0" smtClean="0"/>
            <a:t>逐层学习</a:t>
          </a:r>
          <a:endParaRPr lang="zh-CN" altLang="en-US" b="1" dirty="0"/>
        </a:p>
      </dgm:t>
    </dgm:pt>
    <dgm:pt modelId="{A194A85F-CA22-4C83-BFD4-D6F0074DD76D}" type="parTrans" cxnId="{B0432860-E82A-48AC-A47E-F933456615AB}">
      <dgm:prSet/>
      <dgm:spPr/>
      <dgm:t>
        <a:bodyPr/>
        <a:lstStyle/>
        <a:p>
          <a:endParaRPr lang="zh-CN" altLang="en-US" b="1"/>
        </a:p>
      </dgm:t>
    </dgm:pt>
    <dgm:pt modelId="{EEDFA274-9D58-4EC6-AFCB-CA975734688F}" type="sibTrans" cxnId="{B0432860-E82A-48AC-A47E-F933456615AB}">
      <dgm:prSet/>
      <dgm:spPr>
        <a:solidFill>
          <a:srgbClr val="00784F"/>
        </a:solidFill>
      </dgm:spPr>
      <dgm:t>
        <a:bodyPr/>
        <a:lstStyle/>
        <a:p>
          <a:endParaRPr lang="zh-CN" altLang="en-US" b="1"/>
        </a:p>
      </dgm:t>
    </dgm:pt>
    <dgm:pt modelId="{F05E6299-E7B9-4C93-86F2-5ECCA9565DF4}">
      <dgm:prSet phldrT="[文本]"/>
      <dgm:spPr>
        <a:solidFill>
          <a:srgbClr val="00784F"/>
        </a:solidFill>
      </dgm:spPr>
      <dgm:t>
        <a:bodyPr/>
        <a:lstStyle/>
        <a:p>
          <a:r>
            <a:rPr lang="zh-CN" altLang="en-US" b="1" dirty="0" smtClean="0"/>
            <a:t>特征向量</a:t>
          </a:r>
          <a:endParaRPr lang="zh-CN" altLang="en-US" b="1" dirty="0"/>
        </a:p>
      </dgm:t>
    </dgm:pt>
    <dgm:pt modelId="{D601414D-BE00-4A82-B019-9BEA9E463FC8}" type="parTrans" cxnId="{46256311-40CF-4F95-A1D0-3346464318EB}">
      <dgm:prSet/>
      <dgm:spPr/>
      <dgm:t>
        <a:bodyPr/>
        <a:lstStyle/>
        <a:p>
          <a:endParaRPr lang="zh-CN" altLang="en-US" b="1"/>
        </a:p>
      </dgm:t>
    </dgm:pt>
    <dgm:pt modelId="{0ADE17D3-B739-4850-A5C4-A395AFDD49D4}" type="sibTrans" cxnId="{46256311-40CF-4F95-A1D0-3346464318EB}">
      <dgm:prSet/>
      <dgm:spPr/>
      <dgm:t>
        <a:bodyPr/>
        <a:lstStyle/>
        <a:p>
          <a:endParaRPr lang="zh-CN" altLang="en-US" b="1"/>
        </a:p>
      </dgm:t>
    </dgm:pt>
    <dgm:pt modelId="{D9EA35EB-186C-44EE-9FCB-1855F7F1DF9C}" type="pres">
      <dgm:prSet presAssocID="{73B40766-6485-4DF0-A538-2880CF713629}" presName="linearFlow" presStyleCnt="0">
        <dgm:presLayoutVars>
          <dgm:dir/>
          <dgm:resizeHandles val="exact"/>
        </dgm:presLayoutVars>
      </dgm:prSet>
      <dgm:spPr/>
    </dgm:pt>
    <dgm:pt modelId="{ABC8FD2B-4D0C-4E97-B0DF-18B6D3B3A068}" type="pres">
      <dgm:prSet presAssocID="{12B98F2B-D424-46D7-938E-CB660BF67DE6}" presName="node" presStyleLbl="node1" presStyleIdx="0" presStyleCnt="3" custLinFactX="-243568" custLinFactNeighborX="-300000" custLinFactNeighborY="-59">
        <dgm:presLayoutVars>
          <dgm:bulletEnabled val="1"/>
        </dgm:presLayoutVars>
      </dgm:prSet>
      <dgm:spPr/>
      <dgm:t>
        <a:bodyPr/>
        <a:lstStyle/>
        <a:p>
          <a:endParaRPr lang="zh-CN" altLang="en-US"/>
        </a:p>
      </dgm:t>
    </dgm:pt>
    <dgm:pt modelId="{96F57DA8-4FC7-41F5-BC47-023E9513A9FB}" type="pres">
      <dgm:prSet presAssocID="{44550472-FA85-4DFE-A8AA-A4509569B4BC}" presName="spacerL" presStyleCnt="0"/>
      <dgm:spPr/>
    </dgm:pt>
    <dgm:pt modelId="{39FF586D-DB0A-488A-9DD7-99A00CE8157A}" type="pres">
      <dgm:prSet presAssocID="{44550472-FA85-4DFE-A8AA-A4509569B4BC}" presName="sibTrans" presStyleLbl="sibTrans2D1" presStyleIdx="0" presStyleCnt="2" custLinFactX="-122519" custLinFactNeighborX="-200000" custLinFactNeighborY="5275"/>
      <dgm:spPr/>
      <dgm:t>
        <a:bodyPr/>
        <a:lstStyle/>
        <a:p>
          <a:endParaRPr lang="zh-CN" altLang="en-US"/>
        </a:p>
      </dgm:t>
    </dgm:pt>
    <dgm:pt modelId="{E24CEEA2-F498-495A-BF21-B5AA019361D9}" type="pres">
      <dgm:prSet presAssocID="{44550472-FA85-4DFE-A8AA-A4509569B4BC}" presName="spacerR" presStyleCnt="0"/>
      <dgm:spPr/>
    </dgm:pt>
    <dgm:pt modelId="{BBF86952-F452-4485-B600-DFB6C87449E3}" type="pres">
      <dgm:prSet presAssocID="{0C362611-8985-4672-B034-53C774599F1F}" presName="node" presStyleLbl="node1" presStyleIdx="1" presStyleCnt="3" custLinFactX="-762" custLinFactNeighborX="-100000">
        <dgm:presLayoutVars>
          <dgm:bulletEnabled val="1"/>
        </dgm:presLayoutVars>
      </dgm:prSet>
      <dgm:spPr/>
      <dgm:t>
        <a:bodyPr/>
        <a:lstStyle/>
        <a:p>
          <a:endParaRPr lang="zh-CN" altLang="en-US"/>
        </a:p>
      </dgm:t>
    </dgm:pt>
    <dgm:pt modelId="{D741AA67-D59D-4BB7-823E-F7625E026D15}" type="pres">
      <dgm:prSet presAssocID="{EEDFA274-9D58-4EC6-AFCB-CA975734688F}" presName="spacerL" presStyleCnt="0"/>
      <dgm:spPr/>
    </dgm:pt>
    <dgm:pt modelId="{C2A056EC-2948-4C35-94DF-74FEA29C24C0}" type="pres">
      <dgm:prSet presAssocID="{EEDFA274-9D58-4EC6-AFCB-CA975734688F}" presName="sibTrans" presStyleLbl="sibTrans2D1" presStyleIdx="1" presStyleCnt="2" custLinFactX="123596" custLinFactNeighborX="200000" custLinFactNeighborY="2766"/>
      <dgm:spPr/>
      <dgm:t>
        <a:bodyPr/>
        <a:lstStyle/>
        <a:p>
          <a:endParaRPr lang="zh-CN" altLang="en-US"/>
        </a:p>
      </dgm:t>
    </dgm:pt>
    <dgm:pt modelId="{54D0DF05-73D3-4BB3-9A67-57CAADE2F74A}" type="pres">
      <dgm:prSet presAssocID="{EEDFA274-9D58-4EC6-AFCB-CA975734688F}" presName="spacerR" presStyleCnt="0"/>
      <dgm:spPr/>
    </dgm:pt>
    <dgm:pt modelId="{848695E4-C045-41C4-A2C9-95B3D085C672}" type="pres">
      <dgm:prSet presAssocID="{F05E6299-E7B9-4C93-86F2-5ECCA9565DF4}" presName="node" presStyleLbl="node1" presStyleIdx="2" presStyleCnt="3" custLinFactX="192863" custLinFactNeighborX="200000" custLinFactNeighborY="-59">
        <dgm:presLayoutVars>
          <dgm:bulletEnabled val="1"/>
        </dgm:presLayoutVars>
      </dgm:prSet>
      <dgm:spPr/>
      <dgm:t>
        <a:bodyPr/>
        <a:lstStyle/>
        <a:p>
          <a:endParaRPr lang="zh-CN" altLang="en-US"/>
        </a:p>
      </dgm:t>
    </dgm:pt>
  </dgm:ptLst>
  <dgm:cxnLst>
    <dgm:cxn modelId="{46256311-40CF-4F95-A1D0-3346464318EB}" srcId="{73B40766-6485-4DF0-A538-2880CF713629}" destId="{F05E6299-E7B9-4C93-86F2-5ECCA9565DF4}" srcOrd="2" destOrd="0" parTransId="{D601414D-BE00-4A82-B019-9BEA9E463FC8}" sibTransId="{0ADE17D3-B739-4850-A5C4-A395AFDD49D4}"/>
    <dgm:cxn modelId="{A8962917-EED6-49B2-B603-8AC759AA21D3}" type="presOf" srcId="{0C362611-8985-4672-B034-53C774599F1F}" destId="{BBF86952-F452-4485-B600-DFB6C87449E3}" srcOrd="0" destOrd="0" presId="urn:microsoft.com/office/officeart/2005/8/layout/equation1"/>
    <dgm:cxn modelId="{D79BDEBE-8FD6-4828-9A07-27243EF28D48}" srcId="{73B40766-6485-4DF0-A538-2880CF713629}" destId="{12B98F2B-D424-46D7-938E-CB660BF67DE6}" srcOrd="0" destOrd="0" parTransId="{70A62910-80FF-4645-8AB2-B4162D031558}" sibTransId="{44550472-FA85-4DFE-A8AA-A4509569B4BC}"/>
    <dgm:cxn modelId="{86A6C32F-7D31-467E-9E3E-D08613A33CCF}" type="presOf" srcId="{44550472-FA85-4DFE-A8AA-A4509569B4BC}" destId="{39FF586D-DB0A-488A-9DD7-99A00CE8157A}" srcOrd="0" destOrd="0" presId="urn:microsoft.com/office/officeart/2005/8/layout/equation1"/>
    <dgm:cxn modelId="{FDECF201-F1A3-4FC8-BB0B-26EC5E5CEC09}" type="presOf" srcId="{12B98F2B-D424-46D7-938E-CB660BF67DE6}" destId="{ABC8FD2B-4D0C-4E97-B0DF-18B6D3B3A068}" srcOrd="0" destOrd="0" presId="urn:microsoft.com/office/officeart/2005/8/layout/equation1"/>
    <dgm:cxn modelId="{8456FC80-577A-4C93-93CE-5F5FFF3AB56D}" type="presOf" srcId="{73B40766-6485-4DF0-A538-2880CF713629}" destId="{D9EA35EB-186C-44EE-9FCB-1855F7F1DF9C}" srcOrd="0" destOrd="0" presId="urn:microsoft.com/office/officeart/2005/8/layout/equation1"/>
    <dgm:cxn modelId="{B0432860-E82A-48AC-A47E-F933456615AB}" srcId="{73B40766-6485-4DF0-A538-2880CF713629}" destId="{0C362611-8985-4672-B034-53C774599F1F}" srcOrd="1" destOrd="0" parTransId="{A194A85F-CA22-4C83-BFD4-D6F0074DD76D}" sibTransId="{EEDFA274-9D58-4EC6-AFCB-CA975734688F}"/>
    <dgm:cxn modelId="{522E3439-820B-4422-8E37-39156EFE6704}" type="presOf" srcId="{F05E6299-E7B9-4C93-86F2-5ECCA9565DF4}" destId="{848695E4-C045-41C4-A2C9-95B3D085C672}" srcOrd="0" destOrd="0" presId="urn:microsoft.com/office/officeart/2005/8/layout/equation1"/>
    <dgm:cxn modelId="{696CEA3A-8E7E-4D8E-8551-56064253CDC4}" type="presOf" srcId="{EEDFA274-9D58-4EC6-AFCB-CA975734688F}" destId="{C2A056EC-2948-4C35-94DF-74FEA29C24C0}" srcOrd="0" destOrd="0" presId="urn:microsoft.com/office/officeart/2005/8/layout/equation1"/>
    <dgm:cxn modelId="{3825202B-C705-46CD-B881-5B55B3FA254C}" type="presParOf" srcId="{D9EA35EB-186C-44EE-9FCB-1855F7F1DF9C}" destId="{ABC8FD2B-4D0C-4E97-B0DF-18B6D3B3A068}" srcOrd="0" destOrd="0" presId="urn:microsoft.com/office/officeart/2005/8/layout/equation1"/>
    <dgm:cxn modelId="{4F12464C-EAE6-436F-A7CE-7FB333870C0F}" type="presParOf" srcId="{D9EA35EB-186C-44EE-9FCB-1855F7F1DF9C}" destId="{96F57DA8-4FC7-41F5-BC47-023E9513A9FB}" srcOrd="1" destOrd="0" presId="urn:microsoft.com/office/officeart/2005/8/layout/equation1"/>
    <dgm:cxn modelId="{5F2841E4-ACB0-4A0A-AAC1-71206C68441B}" type="presParOf" srcId="{D9EA35EB-186C-44EE-9FCB-1855F7F1DF9C}" destId="{39FF586D-DB0A-488A-9DD7-99A00CE8157A}" srcOrd="2" destOrd="0" presId="urn:microsoft.com/office/officeart/2005/8/layout/equation1"/>
    <dgm:cxn modelId="{67B89D4B-AD03-44F0-A81B-EF0C86542788}" type="presParOf" srcId="{D9EA35EB-186C-44EE-9FCB-1855F7F1DF9C}" destId="{E24CEEA2-F498-495A-BF21-B5AA019361D9}" srcOrd="3" destOrd="0" presId="urn:microsoft.com/office/officeart/2005/8/layout/equation1"/>
    <dgm:cxn modelId="{5796002E-102F-43CB-BD68-674A85458A12}" type="presParOf" srcId="{D9EA35EB-186C-44EE-9FCB-1855F7F1DF9C}" destId="{BBF86952-F452-4485-B600-DFB6C87449E3}" srcOrd="4" destOrd="0" presId="urn:microsoft.com/office/officeart/2005/8/layout/equation1"/>
    <dgm:cxn modelId="{18954661-2173-4D6A-BB35-D53F42563680}" type="presParOf" srcId="{D9EA35EB-186C-44EE-9FCB-1855F7F1DF9C}" destId="{D741AA67-D59D-4BB7-823E-F7625E026D15}" srcOrd="5" destOrd="0" presId="urn:microsoft.com/office/officeart/2005/8/layout/equation1"/>
    <dgm:cxn modelId="{88E40685-C43D-4DBE-B198-9860BCC5F806}" type="presParOf" srcId="{D9EA35EB-186C-44EE-9FCB-1855F7F1DF9C}" destId="{C2A056EC-2948-4C35-94DF-74FEA29C24C0}" srcOrd="6" destOrd="0" presId="urn:microsoft.com/office/officeart/2005/8/layout/equation1"/>
    <dgm:cxn modelId="{FCD6066B-C52E-42DE-8074-3DF93D3661B1}" type="presParOf" srcId="{D9EA35EB-186C-44EE-9FCB-1855F7F1DF9C}" destId="{54D0DF05-73D3-4BB3-9A67-57CAADE2F74A}" srcOrd="7" destOrd="0" presId="urn:microsoft.com/office/officeart/2005/8/layout/equation1"/>
    <dgm:cxn modelId="{A421BBB7-6A53-40C8-AA79-74AC45C98E5A}" type="presParOf" srcId="{D9EA35EB-186C-44EE-9FCB-1855F7F1DF9C}" destId="{848695E4-C045-41C4-A2C9-95B3D085C672}" srcOrd="8" destOrd="0" presId="urn:microsoft.com/office/officeart/2005/8/layout/equati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391175-C949-40D0-B46F-7CF034423E7F}"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zh-CN" altLang="en-US"/>
        </a:p>
      </dgm:t>
    </dgm:pt>
    <dgm:pt modelId="{A34D57D7-BAED-4076-A284-D0C9AE71C361}">
      <dgm:prSet phldrT="[文本]" custT="1"/>
      <dgm:spPr>
        <a:solidFill>
          <a:srgbClr val="00823B"/>
        </a:solidFill>
      </dgm:spPr>
      <dgm:t>
        <a:bodyPr/>
        <a:lstStyle/>
        <a:p>
          <a:r>
            <a:rPr lang="zh-CN" altLang="en-US" sz="2000" dirty="0" smtClean="0"/>
            <a:t>人口统计学数据</a:t>
          </a:r>
          <a:endParaRPr lang="zh-CN" altLang="en-US" sz="2000" dirty="0"/>
        </a:p>
      </dgm:t>
    </dgm:pt>
    <dgm:pt modelId="{62AD8DCA-330B-46FD-8ACE-2168300C8EE1}" type="parTrans" cxnId="{D2FB767F-3EF5-497D-B708-23522DB98181}">
      <dgm:prSet/>
      <dgm:spPr/>
      <dgm:t>
        <a:bodyPr/>
        <a:lstStyle/>
        <a:p>
          <a:endParaRPr lang="zh-CN" altLang="en-US"/>
        </a:p>
      </dgm:t>
    </dgm:pt>
    <dgm:pt modelId="{70EB6B9B-9414-48FB-8727-709F49C805B5}" type="sibTrans" cxnId="{D2FB767F-3EF5-497D-B708-23522DB98181}">
      <dgm:prSet/>
      <dgm:spPr/>
      <dgm:t>
        <a:bodyPr/>
        <a:lstStyle/>
        <a:p>
          <a:endParaRPr lang="zh-CN" altLang="en-US"/>
        </a:p>
      </dgm:t>
    </dgm:pt>
    <dgm:pt modelId="{04A2335B-CA0B-44A2-BD40-7700CE073EA5}">
      <dgm:prSet phldrT="[文本]" custT="1"/>
      <dgm:spPr>
        <a:solidFill>
          <a:srgbClr val="00823B"/>
        </a:solidFill>
      </dgm:spPr>
      <dgm:t>
        <a:bodyPr/>
        <a:lstStyle/>
        <a:p>
          <a:r>
            <a:rPr lang="zh-CN" altLang="en-US" sz="2000" dirty="0" smtClean="0"/>
            <a:t>检验结果数据</a:t>
          </a:r>
          <a:endParaRPr lang="zh-CN" altLang="en-US" sz="2000" dirty="0"/>
        </a:p>
      </dgm:t>
    </dgm:pt>
    <dgm:pt modelId="{27B2EFD7-4700-41F8-B1C8-5CBFE67CD034}" type="parTrans" cxnId="{178915E6-2502-4704-AAE4-426AF432E09C}">
      <dgm:prSet/>
      <dgm:spPr/>
      <dgm:t>
        <a:bodyPr/>
        <a:lstStyle/>
        <a:p>
          <a:endParaRPr lang="zh-CN" altLang="en-US"/>
        </a:p>
      </dgm:t>
    </dgm:pt>
    <dgm:pt modelId="{4AE51527-018B-4198-9749-9B2D2AF435AE}" type="sibTrans" cxnId="{178915E6-2502-4704-AAE4-426AF432E09C}">
      <dgm:prSet/>
      <dgm:spPr/>
      <dgm:t>
        <a:bodyPr/>
        <a:lstStyle/>
        <a:p>
          <a:endParaRPr lang="zh-CN" altLang="en-US"/>
        </a:p>
      </dgm:t>
    </dgm:pt>
    <dgm:pt modelId="{4D8EDB97-2C83-45D1-B4D1-FC047E7110A9}">
      <dgm:prSet phldrT="[文本]" custT="1"/>
      <dgm:spPr>
        <a:solidFill>
          <a:srgbClr val="00823B"/>
        </a:solidFill>
      </dgm:spPr>
      <dgm:t>
        <a:bodyPr/>
        <a:lstStyle/>
        <a:p>
          <a:r>
            <a:rPr lang="zh-CN" altLang="en-US" sz="2000" dirty="0" smtClean="0"/>
            <a:t>诊断结果数据</a:t>
          </a:r>
          <a:endParaRPr lang="zh-CN" altLang="en-US" sz="2000" dirty="0"/>
        </a:p>
      </dgm:t>
    </dgm:pt>
    <dgm:pt modelId="{0B88E0B8-B4B7-4932-8481-73BD0AD99B27}" type="parTrans" cxnId="{047ED5CB-6E30-4307-B529-1695B5024D8E}">
      <dgm:prSet/>
      <dgm:spPr/>
      <dgm:t>
        <a:bodyPr/>
        <a:lstStyle/>
        <a:p>
          <a:endParaRPr lang="zh-CN" altLang="en-US"/>
        </a:p>
      </dgm:t>
    </dgm:pt>
    <dgm:pt modelId="{E36EE01B-73C4-4C1B-85C8-120822E0F158}" type="sibTrans" cxnId="{047ED5CB-6E30-4307-B529-1695B5024D8E}">
      <dgm:prSet/>
      <dgm:spPr/>
      <dgm:t>
        <a:bodyPr/>
        <a:lstStyle/>
        <a:p>
          <a:endParaRPr lang="zh-CN" altLang="en-US"/>
        </a:p>
      </dgm:t>
    </dgm:pt>
    <dgm:pt modelId="{215B4A38-90F2-4959-97C0-9E4948570B2A}" type="pres">
      <dgm:prSet presAssocID="{45391175-C949-40D0-B46F-7CF034423E7F}" presName="Name0" presStyleCnt="0">
        <dgm:presLayoutVars>
          <dgm:dir/>
          <dgm:animLvl val="lvl"/>
          <dgm:resizeHandles/>
        </dgm:presLayoutVars>
      </dgm:prSet>
      <dgm:spPr/>
      <dgm:t>
        <a:bodyPr/>
        <a:lstStyle/>
        <a:p>
          <a:endParaRPr lang="zh-CN" altLang="en-US"/>
        </a:p>
      </dgm:t>
    </dgm:pt>
    <dgm:pt modelId="{16595E61-65A0-4A40-AEE5-E5865FD0C8CE}" type="pres">
      <dgm:prSet presAssocID="{A34D57D7-BAED-4076-A284-D0C9AE71C361}" presName="linNode" presStyleCnt="0"/>
      <dgm:spPr/>
    </dgm:pt>
    <dgm:pt modelId="{41A7471B-78E2-44CD-BF8D-F5BFBA92FBEC}" type="pres">
      <dgm:prSet presAssocID="{A34D57D7-BAED-4076-A284-D0C9AE71C361}" presName="parentShp" presStyleLbl="node1" presStyleIdx="0" presStyleCnt="3">
        <dgm:presLayoutVars>
          <dgm:bulletEnabled val="1"/>
        </dgm:presLayoutVars>
      </dgm:prSet>
      <dgm:spPr/>
      <dgm:t>
        <a:bodyPr/>
        <a:lstStyle/>
        <a:p>
          <a:endParaRPr lang="zh-CN" altLang="en-US"/>
        </a:p>
      </dgm:t>
    </dgm:pt>
    <dgm:pt modelId="{B4CC2BE6-6F9C-485D-9F5E-F4A3BDDD431F}" type="pres">
      <dgm:prSet presAssocID="{A34D57D7-BAED-4076-A284-D0C9AE71C361}" presName="childShp" presStyleLbl="bgAccFollowNode1" presStyleIdx="0" presStyleCnt="3">
        <dgm:presLayoutVars>
          <dgm:bulletEnabled val="1"/>
        </dgm:presLayoutVars>
      </dgm:prSet>
      <dgm:spPr>
        <a:solidFill>
          <a:schemeClr val="accent3">
            <a:lumMod val="40000"/>
            <a:lumOff val="60000"/>
            <a:alpha val="90000"/>
          </a:schemeClr>
        </a:solidFill>
        <a:ln>
          <a:solidFill>
            <a:schemeClr val="accent3">
              <a:lumMod val="40000"/>
              <a:lumOff val="60000"/>
              <a:alpha val="90000"/>
            </a:schemeClr>
          </a:solidFill>
        </a:ln>
      </dgm:spPr>
    </dgm:pt>
    <dgm:pt modelId="{9F64E6B6-D3BA-4FE3-B772-B6B6B0E58233}" type="pres">
      <dgm:prSet presAssocID="{70EB6B9B-9414-48FB-8727-709F49C805B5}" presName="spacing" presStyleCnt="0"/>
      <dgm:spPr/>
    </dgm:pt>
    <dgm:pt modelId="{E222DDDD-8B43-4AC2-90C5-57E727BB73BA}" type="pres">
      <dgm:prSet presAssocID="{04A2335B-CA0B-44A2-BD40-7700CE073EA5}" presName="linNode" presStyleCnt="0"/>
      <dgm:spPr/>
    </dgm:pt>
    <dgm:pt modelId="{9E63CD3F-2919-43DB-8DAA-4641F97A95FB}" type="pres">
      <dgm:prSet presAssocID="{04A2335B-CA0B-44A2-BD40-7700CE073EA5}" presName="parentShp" presStyleLbl="node1" presStyleIdx="1" presStyleCnt="3">
        <dgm:presLayoutVars>
          <dgm:bulletEnabled val="1"/>
        </dgm:presLayoutVars>
      </dgm:prSet>
      <dgm:spPr/>
      <dgm:t>
        <a:bodyPr/>
        <a:lstStyle/>
        <a:p>
          <a:endParaRPr lang="zh-CN" altLang="en-US"/>
        </a:p>
      </dgm:t>
    </dgm:pt>
    <dgm:pt modelId="{6899624C-1EA6-4904-B435-73CDDDC0D35C}" type="pres">
      <dgm:prSet presAssocID="{04A2335B-CA0B-44A2-BD40-7700CE073EA5}" presName="childShp" presStyleLbl="bgAccFollowNode1" presStyleIdx="1" presStyleCnt="3">
        <dgm:presLayoutVars>
          <dgm:bulletEnabled val="1"/>
        </dgm:presLayoutVars>
      </dgm:prSet>
      <dgm:spPr>
        <a:solidFill>
          <a:schemeClr val="accent3">
            <a:lumMod val="40000"/>
            <a:lumOff val="60000"/>
            <a:alpha val="90000"/>
          </a:schemeClr>
        </a:solidFill>
        <a:ln>
          <a:solidFill>
            <a:schemeClr val="accent3">
              <a:lumMod val="40000"/>
              <a:lumOff val="60000"/>
              <a:alpha val="90000"/>
            </a:schemeClr>
          </a:solidFill>
        </a:ln>
      </dgm:spPr>
    </dgm:pt>
    <dgm:pt modelId="{78728633-3A70-4A67-837B-58DAE96340EE}" type="pres">
      <dgm:prSet presAssocID="{4AE51527-018B-4198-9749-9B2D2AF435AE}" presName="spacing" presStyleCnt="0"/>
      <dgm:spPr/>
    </dgm:pt>
    <dgm:pt modelId="{9A4EA6E4-F10C-446A-94CF-BB26B943DE97}" type="pres">
      <dgm:prSet presAssocID="{4D8EDB97-2C83-45D1-B4D1-FC047E7110A9}" presName="linNode" presStyleCnt="0"/>
      <dgm:spPr/>
    </dgm:pt>
    <dgm:pt modelId="{DD603133-D718-4EF3-94A7-A7560F311EB8}" type="pres">
      <dgm:prSet presAssocID="{4D8EDB97-2C83-45D1-B4D1-FC047E7110A9}" presName="parentShp" presStyleLbl="node1" presStyleIdx="2" presStyleCnt="3">
        <dgm:presLayoutVars>
          <dgm:bulletEnabled val="1"/>
        </dgm:presLayoutVars>
      </dgm:prSet>
      <dgm:spPr/>
      <dgm:t>
        <a:bodyPr/>
        <a:lstStyle/>
        <a:p>
          <a:endParaRPr lang="zh-CN" altLang="en-US"/>
        </a:p>
      </dgm:t>
    </dgm:pt>
    <dgm:pt modelId="{EF8FB6E4-DAAB-4346-A3BB-AADD4DA7118F}" type="pres">
      <dgm:prSet presAssocID="{4D8EDB97-2C83-45D1-B4D1-FC047E7110A9}" presName="childShp" presStyleLbl="bgAccFollowNode1" presStyleIdx="2" presStyleCnt="3">
        <dgm:presLayoutVars>
          <dgm:bulletEnabled val="1"/>
        </dgm:presLayoutVars>
      </dgm:prSet>
      <dgm:spPr>
        <a:solidFill>
          <a:schemeClr val="accent3">
            <a:lumMod val="40000"/>
            <a:lumOff val="60000"/>
            <a:alpha val="90000"/>
          </a:schemeClr>
        </a:solidFill>
        <a:ln>
          <a:solidFill>
            <a:schemeClr val="accent3">
              <a:lumMod val="40000"/>
              <a:lumOff val="60000"/>
              <a:alpha val="90000"/>
            </a:schemeClr>
          </a:solidFill>
        </a:ln>
      </dgm:spPr>
    </dgm:pt>
  </dgm:ptLst>
  <dgm:cxnLst>
    <dgm:cxn modelId="{2597C8F7-3570-4580-893C-8D121A9FCD06}" type="presOf" srcId="{04A2335B-CA0B-44A2-BD40-7700CE073EA5}" destId="{9E63CD3F-2919-43DB-8DAA-4641F97A95FB}" srcOrd="0" destOrd="0" presId="urn:microsoft.com/office/officeart/2005/8/layout/vList6"/>
    <dgm:cxn modelId="{1FDDCBE5-43B5-4688-A25B-4260BA00D8DA}" type="presOf" srcId="{45391175-C949-40D0-B46F-7CF034423E7F}" destId="{215B4A38-90F2-4959-97C0-9E4948570B2A}" srcOrd="0" destOrd="0" presId="urn:microsoft.com/office/officeart/2005/8/layout/vList6"/>
    <dgm:cxn modelId="{D2FB767F-3EF5-497D-B708-23522DB98181}" srcId="{45391175-C949-40D0-B46F-7CF034423E7F}" destId="{A34D57D7-BAED-4076-A284-D0C9AE71C361}" srcOrd="0" destOrd="0" parTransId="{62AD8DCA-330B-46FD-8ACE-2168300C8EE1}" sibTransId="{70EB6B9B-9414-48FB-8727-709F49C805B5}"/>
    <dgm:cxn modelId="{047ED5CB-6E30-4307-B529-1695B5024D8E}" srcId="{45391175-C949-40D0-B46F-7CF034423E7F}" destId="{4D8EDB97-2C83-45D1-B4D1-FC047E7110A9}" srcOrd="2" destOrd="0" parTransId="{0B88E0B8-B4B7-4932-8481-73BD0AD99B27}" sibTransId="{E36EE01B-73C4-4C1B-85C8-120822E0F158}"/>
    <dgm:cxn modelId="{178915E6-2502-4704-AAE4-426AF432E09C}" srcId="{45391175-C949-40D0-B46F-7CF034423E7F}" destId="{04A2335B-CA0B-44A2-BD40-7700CE073EA5}" srcOrd="1" destOrd="0" parTransId="{27B2EFD7-4700-41F8-B1C8-5CBFE67CD034}" sibTransId="{4AE51527-018B-4198-9749-9B2D2AF435AE}"/>
    <dgm:cxn modelId="{1E486009-99C6-4CDD-8B75-B9EE66EA4E42}" type="presOf" srcId="{A34D57D7-BAED-4076-A284-D0C9AE71C361}" destId="{41A7471B-78E2-44CD-BF8D-F5BFBA92FBEC}" srcOrd="0" destOrd="0" presId="urn:microsoft.com/office/officeart/2005/8/layout/vList6"/>
    <dgm:cxn modelId="{CBC577FB-C2D6-4EDA-87DA-045AB511660E}" type="presOf" srcId="{4D8EDB97-2C83-45D1-B4D1-FC047E7110A9}" destId="{DD603133-D718-4EF3-94A7-A7560F311EB8}" srcOrd="0" destOrd="0" presId="urn:microsoft.com/office/officeart/2005/8/layout/vList6"/>
    <dgm:cxn modelId="{375BBD3A-754B-472C-9E33-EA29846BFCA0}" type="presParOf" srcId="{215B4A38-90F2-4959-97C0-9E4948570B2A}" destId="{16595E61-65A0-4A40-AEE5-E5865FD0C8CE}" srcOrd="0" destOrd="0" presId="urn:microsoft.com/office/officeart/2005/8/layout/vList6"/>
    <dgm:cxn modelId="{0B0D5629-3732-454F-9152-608774253FD1}" type="presParOf" srcId="{16595E61-65A0-4A40-AEE5-E5865FD0C8CE}" destId="{41A7471B-78E2-44CD-BF8D-F5BFBA92FBEC}" srcOrd="0" destOrd="0" presId="urn:microsoft.com/office/officeart/2005/8/layout/vList6"/>
    <dgm:cxn modelId="{0D2D204A-A428-4904-AD45-BCCCACF99A1C}" type="presParOf" srcId="{16595E61-65A0-4A40-AEE5-E5865FD0C8CE}" destId="{B4CC2BE6-6F9C-485D-9F5E-F4A3BDDD431F}" srcOrd="1" destOrd="0" presId="urn:microsoft.com/office/officeart/2005/8/layout/vList6"/>
    <dgm:cxn modelId="{3EF70ABC-C773-437F-A3D7-99537769DE5E}" type="presParOf" srcId="{215B4A38-90F2-4959-97C0-9E4948570B2A}" destId="{9F64E6B6-D3BA-4FE3-B772-B6B6B0E58233}" srcOrd="1" destOrd="0" presId="urn:microsoft.com/office/officeart/2005/8/layout/vList6"/>
    <dgm:cxn modelId="{45A12EF4-02FF-4F23-BB42-F260227D307F}" type="presParOf" srcId="{215B4A38-90F2-4959-97C0-9E4948570B2A}" destId="{E222DDDD-8B43-4AC2-90C5-57E727BB73BA}" srcOrd="2" destOrd="0" presId="urn:microsoft.com/office/officeart/2005/8/layout/vList6"/>
    <dgm:cxn modelId="{B159168E-DC80-49E9-9F22-EB7CA2972132}" type="presParOf" srcId="{E222DDDD-8B43-4AC2-90C5-57E727BB73BA}" destId="{9E63CD3F-2919-43DB-8DAA-4641F97A95FB}" srcOrd="0" destOrd="0" presId="urn:microsoft.com/office/officeart/2005/8/layout/vList6"/>
    <dgm:cxn modelId="{DEC11EDE-02E0-4019-8F03-679365D7C93B}" type="presParOf" srcId="{E222DDDD-8B43-4AC2-90C5-57E727BB73BA}" destId="{6899624C-1EA6-4904-B435-73CDDDC0D35C}" srcOrd="1" destOrd="0" presId="urn:microsoft.com/office/officeart/2005/8/layout/vList6"/>
    <dgm:cxn modelId="{D685F161-EDA5-407F-8A9F-C1EA77EF8B4E}" type="presParOf" srcId="{215B4A38-90F2-4959-97C0-9E4948570B2A}" destId="{78728633-3A70-4A67-837B-58DAE96340EE}" srcOrd="3" destOrd="0" presId="urn:microsoft.com/office/officeart/2005/8/layout/vList6"/>
    <dgm:cxn modelId="{DDA17FEC-54C7-4A5F-BFAD-0928E6483D22}" type="presParOf" srcId="{215B4A38-90F2-4959-97C0-9E4948570B2A}" destId="{9A4EA6E4-F10C-446A-94CF-BB26B943DE97}" srcOrd="4" destOrd="0" presId="urn:microsoft.com/office/officeart/2005/8/layout/vList6"/>
    <dgm:cxn modelId="{7C6624EE-9E1A-4774-B85D-0CBC1215C2A2}" type="presParOf" srcId="{9A4EA6E4-F10C-446A-94CF-BB26B943DE97}" destId="{DD603133-D718-4EF3-94A7-A7560F311EB8}" srcOrd="0" destOrd="0" presId="urn:microsoft.com/office/officeart/2005/8/layout/vList6"/>
    <dgm:cxn modelId="{65C580D2-EFCF-4207-91BF-7C8E675746A0}" type="presParOf" srcId="{9A4EA6E4-F10C-446A-94CF-BB26B943DE97}" destId="{EF8FB6E4-DAAB-4346-A3BB-AADD4DA7118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8FD2B-4D0C-4E97-B0DF-18B6D3B3A068}">
      <dsp:nvSpPr>
        <dsp:cNvPr id="0" name=""/>
        <dsp:cNvSpPr/>
      </dsp:nvSpPr>
      <dsp:spPr>
        <a:xfrm>
          <a:off x="0" y="0"/>
          <a:ext cx="617635" cy="617635"/>
        </a:xfrm>
        <a:prstGeom prst="ellipse">
          <a:avLst/>
        </a:prstGeom>
        <a:solidFill>
          <a:srgbClr val="AAD06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b="1" kern="1200" dirty="0" smtClean="0"/>
            <a:t>增加噪声</a:t>
          </a:r>
          <a:endParaRPr lang="zh-CN" altLang="en-US" sz="1300" b="1" kern="1200" dirty="0"/>
        </a:p>
      </dsp:txBody>
      <dsp:txXfrm>
        <a:off x="90451" y="90451"/>
        <a:ext cx="436733" cy="436733"/>
      </dsp:txXfrm>
    </dsp:sp>
    <dsp:sp modelId="{39FF586D-DB0A-488A-9DD7-99A00CE8157A}">
      <dsp:nvSpPr>
        <dsp:cNvPr id="0" name=""/>
        <dsp:cNvSpPr/>
      </dsp:nvSpPr>
      <dsp:spPr>
        <a:xfrm>
          <a:off x="1094746" y="148888"/>
          <a:ext cx="358228" cy="358228"/>
        </a:xfrm>
        <a:prstGeom prst="mathPlus">
          <a:avLst/>
        </a:prstGeom>
        <a:solidFill>
          <a:srgbClr val="87A15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b="1" kern="1200"/>
        </a:p>
      </dsp:txBody>
      <dsp:txXfrm>
        <a:off x="1142229" y="285874"/>
        <a:ext cx="263262" cy="84256"/>
      </dsp:txXfrm>
    </dsp:sp>
    <dsp:sp modelId="{BBF86952-F452-4485-B600-DFB6C87449E3}">
      <dsp:nvSpPr>
        <dsp:cNvPr id="0" name=""/>
        <dsp:cNvSpPr/>
      </dsp:nvSpPr>
      <dsp:spPr>
        <a:xfrm>
          <a:off x="1987470" y="288"/>
          <a:ext cx="617635" cy="617635"/>
        </a:xfrm>
        <a:prstGeom prst="ellipse">
          <a:avLst/>
        </a:prstGeom>
        <a:solidFill>
          <a:srgbClr val="87A15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b="1" kern="1200" dirty="0" smtClean="0"/>
            <a:t>逐层学习</a:t>
          </a:r>
          <a:endParaRPr lang="zh-CN" altLang="en-US" sz="1300" b="1" kern="1200" dirty="0"/>
        </a:p>
      </dsp:txBody>
      <dsp:txXfrm>
        <a:off x="2077921" y="90739"/>
        <a:ext cx="436733" cy="436733"/>
      </dsp:txXfrm>
    </dsp:sp>
    <dsp:sp modelId="{C2A056EC-2948-4C35-94DF-74FEA29C24C0}">
      <dsp:nvSpPr>
        <dsp:cNvPr id="0" name=""/>
        <dsp:cNvSpPr/>
      </dsp:nvSpPr>
      <dsp:spPr>
        <a:xfrm>
          <a:off x="3253175" y="139900"/>
          <a:ext cx="358228" cy="358228"/>
        </a:xfrm>
        <a:prstGeom prst="mathEqual">
          <a:avLst/>
        </a:prstGeom>
        <a:solidFill>
          <a:srgbClr val="00784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b="1" kern="1200"/>
        </a:p>
      </dsp:txBody>
      <dsp:txXfrm>
        <a:off x="3300658" y="213695"/>
        <a:ext cx="263262" cy="210638"/>
      </dsp:txXfrm>
    </dsp:sp>
    <dsp:sp modelId="{848695E4-C045-41C4-A2C9-95B3D085C672}">
      <dsp:nvSpPr>
        <dsp:cNvPr id="0" name=""/>
        <dsp:cNvSpPr/>
      </dsp:nvSpPr>
      <dsp:spPr>
        <a:xfrm>
          <a:off x="4084656" y="0"/>
          <a:ext cx="617635" cy="617635"/>
        </a:xfrm>
        <a:prstGeom prst="ellipse">
          <a:avLst/>
        </a:prstGeom>
        <a:solidFill>
          <a:srgbClr val="00784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b="1" kern="1200" dirty="0" smtClean="0"/>
            <a:t>特征向量</a:t>
          </a:r>
          <a:endParaRPr lang="zh-CN" altLang="en-US" sz="1300" b="1" kern="1200" dirty="0"/>
        </a:p>
      </dsp:txBody>
      <dsp:txXfrm>
        <a:off x="4175107" y="90451"/>
        <a:ext cx="436733" cy="43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C2BE6-6F9C-485D-9F5E-F4A3BDDD431F}">
      <dsp:nvSpPr>
        <dsp:cNvPr id="0" name=""/>
        <dsp:cNvSpPr/>
      </dsp:nvSpPr>
      <dsp:spPr>
        <a:xfrm>
          <a:off x="1275903" y="0"/>
          <a:ext cx="1913856" cy="1597468"/>
        </a:xfrm>
        <a:prstGeom prst="rightArrow">
          <a:avLst>
            <a:gd name="adj1" fmla="val 75000"/>
            <a:gd name="adj2" fmla="val 50000"/>
          </a:avLst>
        </a:prstGeom>
        <a:solidFill>
          <a:schemeClr val="accent3">
            <a:lumMod val="40000"/>
            <a:lumOff val="60000"/>
            <a:alpha val="90000"/>
          </a:schemeClr>
        </a:solidFill>
        <a:ln w="25400" cap="flat" cmpd="sng" algn="ctr">
          <a:solidFill>
            <a:schemeClr val="accent3">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sp>
    <dsp:sp modelId="{41A7471B-78E2-44CD-BF8D-F5BFBA92FBEC}">
      <dsp:nvSpPr>
        <dsp:cNvPr id="0" name=""/>
        <dsp:cNvSpPr/>
      </dsp:nvSpPr>
      <dsp:spPr>
        <a:xfrm>
          <a:off x="0" y="0"/>
          <a:ext cx="1275904" cy="1597468"/>
        </a:xfrm>
        <a:prstGeom prst="roundRect">
          <a:avLst/>
        </a:prstGeom>
        <a:solidFill>
          <a:srgbClr val="00823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kern="1200" dirty="0" smtClean="0"/>
            <a:t>人口统计学数据</a:t>
          </a:r>
          <a:endParaRPr lang="zh-CN" altLang="en-US" sz="2000" kern="1200" dirty="0"/>
        </a:p>
      </dsp:txBody>
      <dsp:txXfrm>
        <a:off x="62284" y="62284"/>
        <a:ext cx="1151336" cy="1472900"/>
      </dsp:txXfrm>
    </dsp:sp>
    <dsp:sp modelId="{6899624C-1EA6-4904-B435-73CDDDC0D35C}">
      <dsp:nvSpPr>
        <dsp:cNvPr id="0" name=""/>
        <dsp:cNvSpPr/>
      </dsp:nvSpPr>
      <dsp:spPr>
        <a:xfrm>
          <a:off x="1275903" y="1757214"/>
          <a:ext cx="1913856" cy="1597468"/>
        </a:xfrm>
        <a:prstGeom prst="rightArrow">
          <a:avLst>
            <a:gd name="adj1" fmla="val 75000"/>
            <a:gd name="adj2" fmla="val 50000"/>
          </a:avLst>
        </a:prstGeom>
        <a:solidFill>
          <a:schemeClr val="accent3">
            <a:lumMod val="40000"/>
            <a:lumOff val="60000"/>
            <a:alpha val="90000"/>
          </a:schemeClr>
        </a:solidFill>
        <a:ln w="25400" cap="flat" cmpd="sng" algn="ctr">
          <a:solidFill>
            <a:schemeClr val="accent3">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sp>
    <dsp:sp modelId="{9E63CD3F-2919-43DB-8DAA-4641F97A95FB}">
      <dsp:nvSpPr>
        <dsp:cNvPr id="0" name=""/>
        <dsp:cNvSpPr/>
      </dsp:nvSpPr>
      <dsp:spPr>
        <a:xfrm>
          <a:off x="0" y="1757214"/>
          <a:ext cx="1275904" cy="1597468"/>
        </a:xfrm>
        <a:prstGeom prst="roundRect">
          <a:avLst/>
        </a:prstGeom>
        <a:solidFill>
          <a:srgbClr val="00823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kern="1200" dirty="0" smtClean="0"/>
            <a:t>检验结果数据</a:t>
          </a:r>
          <a:endParaRPr lang="zh-CN" altLang="en-US" sz="2000" kern="1200" dirty="0"/>
        </a:p>
      </dsp:txBody>
      <dsp:txXfrm>
        <a:off x="62284" y="1819498"/>
        <a:ext cx="1151336" cy="1472900"/>
      </dsp:txXfrm>
    </dsp:sp>
    <dsp:sp modelId="{EF8FB6E4-DAAB-4346-A3BB-AADD4DA7118F}">
      <dsp:nvSpPr>
        <dsp:cNvPr id="0" name=""/>
        <dsp:cNvSpPr/>
      </dsp:nvSpPr>
      <dsp:spPr>
        <a:xfrm>
          <a:off x="1275903" y="3514429"/>
          <a:ext cx="1913856" cy="1597468"/>
        </a:xfrm>
        <a:prstGeom prst="rightArrow">
          <a:avLst>
            <a:gd name="adj1" fmla="val 75000"/>
            <a:gd name="adj2" fmla="val 50000"/>
          </a:avLst>
        </a:prstGeom>
        <a:solidFill>
          <a:schemeClr val="accent3">
            <a:lumMod val="40000"/>
            <a:lumOff val="60000"/>
            <a:alpha val="90000"/>
          </a:schemeClr>
        </a:solidFill>
        <a:ln w="25400" cap="flat" cmpd="sng" algn="ctr">
          <a:solidFill>
            <a:schemeClr val="accent3">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sp>
    <dsp:sp modelId="{DD603133-D718-4EF3-94A7-A7560F311EB8}">
      <dsp:nvSpPr>
        <dsp:cNvPr id="0" name=""/>
        <dsp:cNvSpPr/>
      </dsp:nvSpPr>
      <dsp:spPr>
        <a:xfrm>
          <a:off x="0" y="3514429"/>
          <a:ext cx="1275904" cy="1597468"/>
        </a:xfrm>
        <a:prstGeom prst="roundRect">
          <a:avLst/>
        </a:prstGeom>
        <a:solidFill>
          <a:srgbClr val="00823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kern="1200" dirty="0" smtClean="0"/>
            <a:t>诊断结果数据</a:t>
          </a:r>
          <a:endParaRPr lang="zh-CN" altLang="en-US" sz="2000" kern="1200" dirty="0"/>
        </a:p>
      </dsp:txBody>
      <dsp:txXfrm>
        <a:off x="62284" y="3576713"/>
        <a:ext cx="1151336" cy="147290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EBA5C-030A-2A4A-B407-06AF09E16D16}" type="datetimeFigureOut">
              <a:rPr kumimoji="1" lang="zh-CN" altLang="en-US" smtClean="0"/>
              <a:t>2018/1/13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5D165C-2AD0-BD47-AC44-B7DFAE762C47}" type="slidenum">
              <a:rPr kumimoji="1" lang="zh-CN" altLang="en-US" smtClean="0"/>
              <a:t>‹#›</a:t>
            </a:fld>
            <a:endParaRPr kumimoji="1" lang="zh-CN" altLang="en-US"/>
          </a:p>
        </p:txBody>
      </p:sp>
    </p:spTree>
    <p:extLst>
      <p:ext uri="{BB962C8B-B14F-4D97-AF65-F5344CB8AC3E}">
        <p14:creationId xmlns:p14="http://schemas.microsoft.com/office/powerpoint/2010/main" val="582563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39ED42-46EB-46C2-9BD8-8A824382A074}" type="datetimeFigureOut">
              <a:rPr lang="zh-CN" altLang="en-US" smtClean="0"/>
              <a:pPr/>
              <a:t>2018/1/13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452E69-F075-4D6C-BC3A-2D172D2C543D}" type="slidenum">
              <a:rPr lang="zh-CN" altLang="en-US" smtClean="0"/>
              <a:pPr/>
              <a:t>‹#›</a:t>
            </a:fld>
            <a:endParaRPr lang="zh-CN" altLang="en-US"/>
          </a:p>
        </p:txBody>
      </p:sp>
    </p:spTree>
    <p:extLst>
      <p:ext uri="{BB962C8B-B14F-4D97-AF65-F5344CB8AC3E}">
        <p14:creationId xmlns:p14="http://schemas.microsoft.com/office/powerpoint/2010/main" val="168841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各位老师好，我是李懿，我的导师是礼欣老师。今天我要答辩的课题是“医疗领域的跨网络数据表示研究”</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a:t>
            </a:fld>
            <a:endParaRPr lang="zh-CN" altLang="en-US"/>
          </a:p>
        </p:txBody>
      </p:sp>
    </p:spTree>
    <p:extLst>
      <p:ext uri="{BB962C8B-B14F-4D97-AF65-F5344CB8AC3E}">
        <p14:creationId xmlns:p14="http://schemas.microsoft.com/office/powerpoint/2010/main" val="318408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对于显式相似性，理想的值</a:t>
            </a:r>
            <a:r>
              <a:rPr lang="en-US" altLang="zh-CN" dirty="0" smtClean="0"/>
              <a:t>p1</a:t>
            </a:r>
            <a:r>
              <a:rPr lang="zh-CN" altLang="en-US" dirty="0" smtClean="0"/>
              <a:t>拔是该条边上的权重占所有权重的比值</a:t>
            </a:r>
            <a:endParaRPr lang="en-US" altLang="zh-CN" dirty="0" smtClean="0"/>
          </a:p>
          <a:p>
            <a:r>
              <a:rPr lang="zh-CN" altLang="en-US" dirty="0" smtClean="0"/>
              <a:t>而通过节点向量表示计算的显式相似性</a:t>
            </a:r>
            <a:r>
              <a:rPr lang="en-US" altLang="zh-CN" dirty="0" smtClean="0"/>
              <a:t>p1</a:t>
            </a:r>
            <a:r>
              <a:rPr lang="zh-CN" altLang="en-US" dirty="0" smtClean="0"/>
              <a:t>为向量乘积的</a:t>
            </a:r>
            <a:r>
              <a:rPr lang="en-US" altLang="zh-CN" dirty="0" smtClean="0"/>
              <a:t>sigmoid</a:t>
            </a:r>
            <a:r>
              <a:rPr lang="zh-CN" altLang="en-US" dirty="0" smtClean="0"/>
              <a:t>函数值</a:t>
            </a:r>
            <a:endParaRPr lang="en-US" altLang="zh-CN" dirty="0" smtClean="0"/>
          </a:p>
          <a:p>
            <a:r>
              <a:rPr lang="zh-CN" altLang="en-US" dirty="0" smtClean="0"/>
              <a:t>目标函数就是尽量缩小该差距，通过</a:t>
            </a:r>
            <a:r>
              <a:rPr lang="en-US" altLang="zh-CN" dirty="0" smtClean="0"/>
              <a:t>KL</a:t>
            </a:r>
            <a:r>
              <a:rPr lang="zh-CN" altLang="en-US" dirty="0" smtClean="0"/>
              <a:t>散度作为衡量依据，最终得到目标函数</a:t>
            </a:r>
            <a:r>
              <a:rPr lang="en-US" altLang="zh-CN" dirty="0" smtClean="0"/>
              <a:t>O1</a:t>
            </a:r>
            <a:r>
              <a:rPr lang="zh-CN" altLang="en-US" dirty="0" smtClean="0"/>
              <a:t>如右侧公式</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11</a:t>
            </a:fld>
            <a:endParaRPr lang="zh-CN" altLang="en-US"/>
          </a:p>
        </p:txBody>
      </p:sp>
    </p:spTree>
    <p:extLst>
      <p:ext uri="{BB962C8B-B14F-4D97-AF65-F5344CB8AC3E}">
        <p14:creationId xmlns:p14="http://schemas.microsoft.com/office/powerpoint/2010/main" val="2305495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对于隐式相似性，理想的定义是节点</a:t>
            </a:r>
            <a:r>
              <a:rPr lang="en-US" altLang="zh-CN" dirty="0" smtClean="0"/>
              <a:t>j</a:t>
            </a:r>
            <a:r>
              <a:rPr lang="zh-CN" altLang="en-US" dirty="0" smtClean="0"/>
              <a:t>作为节点</a:t>
            </a:r>
            <a:r>
              <a:rPr lang="en-US" altLang="zh-CN" dirty="0" err="1" smtClean="0"/>
              <a:t>i</a:t>
            </a:r>
            <a:r>
              <a:rPr lang="zh-CN" altLang="en-US" dirty="0" smtClean="0"/>
              <a:t>邻居的概率</a:t>
            </a:r>
            <a:r>
              <a:rPr lang="en-US" altLang="zh-CN" dirty="0" smtClean="0"/>
              <a:t>p2</a:t>
            </a:r>
            <a:r>
              <a:rPr lang="zh-CN" altLang="en-US" dirty="0" smtClean="0"/>
              <a:t>拔，</a:t>
            </a:r>
            <a:endParaRPr lang="en-US" altLang="zh-CN" dirty="0" smtClean="0"/>
          </a:p>
          <a:p>
            <a:r>
              <a:rPr lang="zh-CN" altLang="en-US" dirty="0" smtClean="0"/>
              <a:t>而通过定义节点作为顶点时的向量和作为邻居时的向量，计算得到的概率</a:t>
            </a:r>
            <a:r>
              <a:rPr lang="en-US" altLang="zh-CN" dirty="0" smtClean="0"/>
              <a:t>p2</a:t>
            </a:r>
          </a:p>
          <a:p>
            <a:r>
              <a:rPr lang="zh-CN" altLang="en-US" dirty="0" smtClean="0"/>
              <a:t>目标函数是尽量缩小两种概率分布的差距，同样使用</a:t>
            </a:r>
            <a:r>
              <a:rPr lang="en-US" altLang="zh-CN" dirty="0" smtClean="0"/>
              <a:t>KL</a:t>
            </a:r>
            <a:r>
              <a:rPr lang="zh-CN" altLang="en-US" dirty="0" smtClean="0"/>
              <a:t>散度作为标准，最终得到目标函数</a:t>
            </a:r>
            <a:r>
              <a:rPr lang="en-US" altLang="zh-CN" dirty="0" smtClean="0"/>
              <a:t>O2</a:t>
            </a:r>
            <a:r>
              <a:rPr lang="zh-CN" altLang="en-US" dirty="0" smtClean="0"/>
              <a:t>如右侧公式</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12</a:t>
            </a:fld>
            <a:endParaRPr lang="zh-CN" altLang="en-US"/>
          </a:p>
        </p:txBody>
      </p:sp>
    </p:spTree>
    <p:extLst>
      <p:ext uri="{BB962C8B-B14F-4D97-AF65-F5344CB8AC3E}">
        <p14:creationId xmlns:p14="http://schemas.microsoft.com/office/powerpoint/2010/main" val="181201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根据这两种节点相似性，可以学习节点的向量化表示</a:t>
            </a:r>
            <a:endParaRPr lang="en-US" altLang="zh-CN" dirty="0" smtClean="0"/>
          </a:p>
          <a:p>
            <a:r>
              <a:rPr lang="zh-CN" altLang="en-US" dirty="0" smtClean="0"/>
              <a:t>针对显式相似性，需要从边集合中随机抽取一条边，根据目标公式计算该条边的损失并更新向量</a:t>
            </a:r>
            <a:endParaRPr lang="en-US" altLang="zh-CN" dirty="0" smtClean="0"/>
          </a:p>
          <a:p>
            <a:r>
              <a:rPr lang="zh-CN" altLang="en-US" dirty="0" smtClean="0"/>
              <a:t>针对隐式相似性，从顶点集合中随机抽取一个顶点，同样根据目标公式计算顶点的损失并更新向量</a:t>
            </a:r>
            <a:endParaRPr lang="en-US" altLang="zh-CN" dirty="0" smtClean="0"/>
          </a:p>
          <a:p>
            <a:r>
              <a:rPr lang="zh-CN" altLang="en-US" dirty="0" smtClean="0"/>
              <a:t>最终将两种向量表示拼接，计算相似矩阵</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13</a:t>
            </a:fld>
            <a:endParaRPr lang="zh-CN" altLang="en-US"/>
          </a:p>
        </p:txBody>
      </p:sp>
    </p:spTree>
    <p:extLst>
      <p:ext uri="{BB962C8B-B14F-4D97-AF65-F5344CB8AC3E}">
        <p14:creationId xmlns:p14="http://schemas.microsoft.com/office/powerpoint/2010/main" val="4264553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最后将两种相似度向量拼接，并使用余弦相似度可以计算疾病相似矩阵</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14</a:t>
            </a:fld>
            <a:endParaRPr lang="zh-CN" altLang="en-US"/>
          </a:p>
        </p:txBody>
      </p:sp>
    </p:spTree>
    <p:extLst>
      <p:ext uri="{BB962C8B-B14F-4D97-AF65-F5344CB8AC3E}">
        <p14:creationId xmlns:p14="http://schemas.microsoft.com/office/powerpoint/2010/main" val="267031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模型的第二部分如图下方流程所示，首先进行病人数据处理和特征学习，接着使用疾病相似矩阵作为约束，通过神经网络预测潜在疾病结果</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16</a:t>
            </a:fld>
            <a:endParaRPr lang="zh-CN" altLang="en-US"/>
          </a:p>
        </p:txBody>
      </p:sp>
    </p:spTree>
    <p:extLst>
      <p:ext uri="{BB962C8B-B14F-4D97-AF65-F5344CB8AC3E}">
        <p14:creationId xmlns:p14="http://schemas.microsoft.com/office/powerpoint/2010/main" val="213608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从医疗数据库检索得到的原始数据如上表所示，每条记录对应一种检查项目结果，共有</a:t>
            </a:r>
            <a:r>
              <a:rPr lang="en-US" altLang="zh-CN" sz="1200" b="0" i="0" kern="1200" dirty="0" smtClean="0">
                <a:solidFill>
                  <a:schemeClr val="tx1"/>
                </a:solidFill>
                <a:effectLst/>
                <a:latin typeface="+mn-lt"/>
                <a:ea typeface="+mn-ea"/>
                <a:cs typeface="+mn-cs"/>
              </a:rPr>
              <a:t>753</a:t>
            </a:r>
            <a:r>
              <a:rPr lang="zh-CN" altLang="en-US" sz="1200" b="0" i="0" kern="1200" dirty="0" smtClean="0">
                <a:solidFill>
                  <a:schemeClr val="tx1"/>
                </a:solidFill>
                <a:effectLst/>
                <a:latin typeface="+mn-lt"/>
                <a:ea typeface="+mn-ea"/>
                <a:cs typeface="+mn-cs"/>
              </a:rPr>
              <a:t>个项目</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在进行必要的数值转换和归一化处理后，通过增加病人的人口统计学信息构成 病人特征向量</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17</a:t>
            </a:fld>
            <a:endParaRPr lang="zh-CN" altLang="en-US"/>
          </a:p>
        </p:txBody>
      </p:sp>
    </p:spTree>
    <p:extLst>
      <p:ext uri="{BB962C8B-B14F-4D97-AF65-F5344CB8AC3E}">
        <p14:creationId xmlns:p14="http://schemas.microsoft.com/office/powerpoint/2010/main" val="4175344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针对得到的高维病人特征向量，本研究使用降噪自编码器栈模型学习医疗数据特征</a:t>
            </a:r>
            <a:endParaRPr lang="en-US" altLang="zh-CN" dirty="0" smtClean="0"/>
          </a:p>
          <a:p>
            <a:r>
              <a:rPr lang="zh-CN" altLang="en-US" dirty="0" smtClean="0"/>
              <a:t>降噪自编码器首先在原始输入上增加噪声，接着通过逐层学习的方法训练参数，最终得到稠密的医疗特征向量</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18</a:t>
            </a:fld>
            <a:endParaRPr lang="zh-CN" altLang="en-US"/>
          </a:p>
        </p:txBody>
      </p:sp>
    </p:spTree>
    <p:extLst>
      <p:ext uri="{BB962C8B-B14F-4D97-AF65-F5344CB8AC3E}">
        <p14:creationId xmlns:p14="http://schemas.microsoft.com/office/powerpoint/2010/main" val="2641068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接下来，我使用</a:t>
            </a:r>
            <a:r>
              <a:rPr lang="en-US" altLang="zh-CN" dirty="0" err="1" smtClean="0"/>
              <a:t>TensorFlow</a:t>
            </a:r>
            <a:r>
              <a:rPr lang="zh-CN" altLang="en-US" dirty="0" smtClean="0"/>
              <a:t>框架编写多标签疾病预测模型的神经网络</a:t>
            </a:r>
            <a:endParaRPr lang="en-US" altLang="zh-CN" dirty="0" smtClean="0"/>
          </a:p>
          <a:p>
            <a:r>
              <a:rPr lang="zh-CN" altLang="en-US" dirty="0" smtClean="0"/>
              <a:t>神经网络的输入是上一步学习得到的病人特征向量</a:t>
            </a:r>
            <a:endParaRPr lang="en-US" altLang="zh-CN" dirty="0" smtClean="0"/>
          </a:p>
          <a:p>
            <a:r>
              <a:rPr lang="zh-CN" altLang="en-US" dirty="0" smtClean="0"/>
              <a:t>模型为每一种潜在疾病都建立了一个预测神经元，输出发病概率</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19</a:t>
            </a:fld>
            <a:endParaRPr lang="zh-CN" altLang="en-US"/>
          </a:p>
        </p:txBody>
      </p:sp>
    </p:spTree>
    <p:extLst>
      <p:ext uri="{BB962C8B-B14F-4D97-AF65-F5344CB8AC3E}">
        <p14:creationId xmlns:p14="http://schemas.microsoft.com/office/powerpoint/2010/main" val="3382085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在构建神经网络模型时，使用了本研究提出的基于医疗背景知识的参数优化算法</a:t>
            </a:r>
            <a:endParaRPr lang="en-US" altLang="zh-CN" dirty="0" smtClean="0"/>
          </a:p>
          <a:p>
            <a:r>
              <a:rPr lang="zh-CN" altLang="en-US" dirty="0" smtClean="0"/>
              <a:t>该算法的目的是模拟医生在判断疾病时使用医疗背景知识进行推断的流程。</a:t>
            </a:r>
            <a:endParaRPr lang="en-US" altLang="zh-CN" dirty="0" smtClean="0"/>
          </a:p>
          <a:p>
            <a:r>
              <a:rPr lang="zh-CN" altLang="en-US" dirty="0" smtClean="0"/>
              <a:t>将神经网络的输出与疾病相似矩阵</a:t>
            </a:r>
            <a:r>
              <a:rPr lang="en-US" altLang="zh-CN" dirty="0" smtClean="0"/>
              <a:t>D</a:t>
            </a:r>
            <a:r>
              <a:rPr lang="zh-CN" altLang="en-US" dirty="0" smtClean="0"/>
              <a:t>相乘，得到预测结果在医疗知识上的置信度，使得生成的结果符合医疗常识</a:t>
            </a:r>
            <a:endParaRPr lang="en-US" altLang="zh-CN" dirty="0" smtClean="0"/>
          </a:p>
          <a:p>
            <a:r>
              <a:rPr lang="zh-CN" altLang="en-US" dirty="0" smtClean="0"/>
              <a:t>模型的目标函数由三部分组成，第一部分是预测结果和真实结果的差距，第二部分是符合医疗常识的程度，第三部分是限制参数复杂度</a:t>
            </a:r>
            <a:endParaRPr lang="en-US" altLang="zh-CN" dirty="0" smtClean="0"/>
          </a:p>
          <a:p>
            <a:r>
              <a:rPr lang="zh-CN" altLang="en-US" dirty="0" smtClean="0"/>
              <a:t>这种参数优化算法将疾病信息和病人信息，这两种跨网络的数据结合到一起，共同作为疾病预测的依据</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20</a:t>
            </a:fld>
            <a:endParaRPr lang="zh-CN" altLang="en-US"/>
          </a:p>
        </p:txBody>
      </p:sp>
    </p:spTree>
    <p:extLst>
      <p:ext uri="{BB962C8B-B14F-4D97-AF65-F5344CB8AC3E}">
        <p14:creationId xmlns:p14="http://schemas.microsoft.com/office/powerpoint/2010/main" val="3920648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实验中使用的数据库是医疗急诊数据库</a:t>
            </a:r>
            <a:r>
              <a:rPr lang="en-US" altLang="zh-CN" dirty="0" smtClean="0"/>
              <a:t>MIMIC-III</a:t>
            </a:r>
          </a:p>
          <a:p>
            <a:r>
              <a:rPr lang="zh-CN" altLang="en-US" dirty="0" smtClean="0"/>
              <a:t>主要用到人口统计学数据、实验室检验结果数据和诊断结果数据三部分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22</a:t>
            </a:fld>
            <a:endParaRPr lang="zh-CN" altLang="en-US"/>
          </a:p>
        </p:txBody>
      </p:sp>
    </p:spTree>
    <p:extLst>
      <p:ext uri="{BB962C8B-B14F-4D97-AF65-F5344CB8AC3E}">
        <p14:creationId xmlns:p14="http://schemas.microsoft.com/office/powerpoint/2010/main" val="2087213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今天的答辩内容将分为以下</a:t>
            </a:r>
            <a:r>
              <a:rPr lang="en-US" altLang="zh-CN" dirty="0" smtClean="0"/>
              <a:t>4</a:t>
            </a:r>
            <a:r>
              <a:rPr lang="zh-CN" altLang="en-US" dirty="0" smtClean="0"/>
              <a:t>个部分展开，首先介绍的是研究背景和内容；接下来将分别介绍模型中的网络表示学习、跨数据融合与疾病预测模型构建；最后将进行实验结果分析与总结。</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a:t>
            </a:fld>
            <a:endParaRPr lang="zh-CN" altLang="en-US"/>
          </a:p>
        </p:txBody>
      </p:sp>
    </p:spTree>
    <p:extLst>
      <p:ext uri="{BB962C8B-B14F-4D97-AF65-F5344CB8AC3E}">
        <p14:creationId xmlns:p14="http://schemas.microsoft.com/office/powerpoint/2010/main" val="4031518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疾病预测问题的评价指标有三个，准确率和召回率、前</a:t>
            </a:r>
            <a:r>
              <a:rPr lang="en-US" altLang="zh-CN" dirty="0" smtClean="0"/>
              <a:t>K</a:t>
            </a:r>
            <a:r>
              <a:rPr lang="zh-CN" altLang="en-US" dirty="0" smtClean="0"/>
              <a:t>个结果准确率，以及</a:t>
            </a:r>
            <a:r>
              <a:rPr lang="en-US" altLang="zh-CN" dirty="0" smtClean="0"/>
              <a:t>F1</a:t>
            </a:r>
            <a:r>
              <a:rPr lang="zh-CN" altLang="en-US" dirty="0" smtClean="0"/>
              <a:t>值</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23</a:t>
            </a:fld>
            <a:endParaRPr lang="zh-CN" altLang="en-US"/>
          </a:p>
        </p:txBody>
      </p:sp>
    </p:spTree>
    <p:extLst>
      <p:ext uri="{BB962C8B-B14F-4D97-AF65-F5344CB8AC3E}">
        <p14:creationId xmlns:p14="http://schemas.microsoft.com/office/powerpoint/2010/main" val="3249226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由于本研究的数据集上没有类似的研究，所以选取逻辑回归和随机森林这两个常用的预测算法</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24</a:t>
            </a:fld>
            <a:endParaRPr lang="zh-CN" altLang="en-US"/>
          </a:p>
        </p:txBody>
      </p:sp>
    </p:spTree>
    <p:extLst>
      <p:ext uri="{BB962C8B-B14F-4D97-AF65-F5344CB8AC3E}">
        <p14:creationId xmlns:p14="http://schemas.microsoft.com/office/powerpoint/2010/main" val="3066863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在疾病预测结果对比中，设定发病概率大于阈值</a:t>
            </a:r>
            <a:r>
              <a:rPr lang="en-US" altLang="zh-CN" dirty="0" smtClean="0"/>
              <a:t>0.5</a:t>
            </a:r>
            <a:r>
              <a:rPr lang="zh-CN" altLang="en-US" dirty="0" smtClean="0"/>
              <a:t>，即为发病</a:t>
            </a:r>
            <a:endParaRPr lang="en-US" altLang="zh-CN" dirty="0" smtClean="0"/>
          </a:p>
          <a:p>
            <a:r>
              <a:rPr lang="zh-CN" altLang="en-US" dirty="0" smtClean="0"/>
              <a:t>表中是本研究提出的医疗领域跨网络数据表示算法和对比算法在准确率、召回率和</a:t>
            </a:r>
            <a:r>
              <a:rPr lang="en-US" altLang="zh-CN" dirty="0" smtClean="0"/>
              <a:t>F1</a:t>
            </a:r>
            <a:r>
              <a:rPr lang="zh-CN" altLang="en-US" dirty="0" smtClean="0"/>
              <a:t>值的结果</a:t>
            </a:r>
            <a:endParaRPr lang="en-US" altLang="zh-CN" dirty="0" smtClean="0"/>
          </a:p>
          <a:p>
            <a:r>
              <a:rPr lang="zh-CN" altLang="en-US" dirty="0" smtClean="0"/>
              <a:t>加粗的字体为该项比较中的最优值，可以看到本研究提出的算法在准确率和</a:t>
            </a:r>
            <a:r>
              <a:rPr lang="en-US" altLang="zh-CN" dirty="0" smtClean="0"/>
              <a:t>F1</a:t>
            </a:r>
            <a:r>
              <a:rPr lang="zh-CN" altLang="en-US" dirty="0" smtClean="0"/>
              <a:t>值上具有较好表现</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25</a:t>
            </a:fld>
            <a:endParaRPr lang="zh-CN" altLang="en-US"/>
          </a:p>
        </p:txBody>
      </p:sp>
    </p:spTree>
    <p:extLst>
      <p:ext uri="{BB962C8B-B14F-4D97-AF65-F5344CB8AC3E}">
        <p14:creationId xmlns:p14="http://schemas.microsoft.com/office/powerpoint/2010/main" val="1800697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在对预测长度的对比实验中，根据疾病的发病概率进行排序，针对前</a:t>
            </a:r>
            <a:r>
              <a:rPr lang="en-US" altLang="zh-CN" dirty="0" smtClean="0"/>
              <a:t>K</a:t>
            </a:r>
            <a:r>
              <a:rPr lang="zh-CN" altLang="en-US" dirty="0" smtClean="0"/>
              <a:t>个结果是否包含真实发生的疾病</a:t>
            </a:r>
            <a:endParaRPr lang="en-US" altLang="zh-CN" dirty="0" smtClean="0"/>
          </a:p>
          <a:p>
            <a:r>
              <a:rPr lang="zh-CN" altLang="en-US" dirty="0" smtClean="0"/>
              <a:t>图中的横轴是结果长度，纵轴是预测准确度</a:t>
            </a:r>
            <a:endParaRPr lang="en-US" altLang="zh-CN" dirty="0" smtClean="0"/>
          </a:p>
          <a:p>
            <a:r>
              <a:rPr lang="zh-CN" altLang="en-US" dirty="0" smtClean="0"/>
              <a:t>上方的红线是本研究提出的算法，中间的紫色是逻辑回归算法，下方的绿线是随机森林算法</a:t>
            </a:r>
            <a:endParaRPr lang="en-US" altLang="zh-CN" dirty="0" smtClean="0"/>
          </a:p>
          <a:p>
            <a:r>
              <a:rPr lang="zh-CN" altLang="en-US" dirty="0" smtClean="0"/>
              <a:t>结果说明我们的算法在不同预测长度上都具有优势</a:t>
            </a:r>
            <a:endParaRPr lang="en-US" altLang="zh-CN" dirty="0" smtClean="0"/>
          </a:p>
          <a:p>
            <a:r>
              <a:rPr lang="zh-CN" altLang="en-US" dirty="0" smtClean="0"/>
              <a:t>同时，所有算法在长度超过</a:t>
            </a:r>
            <a:r>
              <a:rPr lang="en-US" altLang="zh-CN" dirty="0" smtClean="0"/>
              <a:t>10</a:t>
            </a:r>
            <a:r>
              <a:rPr lang="zh-CN" altLang="en-US" dirty="0" smtClean="0"/>
              <a:t>之后，预测准确度都不再有明显提高</a:t>
            </a:r>
            <a:endParaRPr lang="en-US" altLang="zh-CN" dirty="0" smtClean="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26</a:t>
            </a:fld>
            <a:endParaRPr lang="zh-CN" altLang="en-US"/>
          </a:p>
        </p:txBody>
      </p:sp>
    </p:spTree>
    <p:extLst>
      <p:ext uri="{BB962C8B-B14F-4D97-AF65-F5344CB8AC3E}">
        <p14:creationId xmlns:p14="http://schemas.microsoft.com/office/powerpoint/2010/main" val="1252591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我们还针对单一疾病分析</a:t>
            </a:r>
            <a:r>
              <a:rPr lang="en-US" altLang="zh-CN" dirty="0" smtClean="0"/>
              <a:t>ROC</a:t>
            </a:r>
            <a:r>
              <a:rPr lang="zh-CN" altLang="en-US" dirty="0" smtClean="0"/>
              <a:t>曲线</a:t>
            </a:r>
            <a:endParaRPr lang="en-US" altLang="zh-CN" dirty="0" smtClean="0"/>
          </a:p>
          <a:p>
            <a:r>
              <a:rPr lang="zh-CN" altLang="en-US" dirty="0" smtClean="0"/>
              <a:t>这里选取的是较为常见的血液系统疾病和消化系统疾病</a:t>
            </a:r>
            <a:endParaRPr lang="en-US" altLang="zh-CN" dirty="0" smtClean="0"/>
          </a:p>
          <a:p>
            <a:r>
              <a:rPr lang="zh-CN" altLang="en-US" dirty="0" smtClean="0"/>
              <a:t>图中蓝色实线是本研究提出的算法，红色虚线是逻辑回归算法，绿色虚线是随机森林算法</a:t>
            </a:r>
            <a:endParaRPr lang="en-US" altLang="zh-CN" dirty="0" smtClean="0"/>
          </a:p>
          <a:p>
            <a:r>
              <a:rPr lang="zh-CN" altLang="en-US" dirty="0" smtClean="0"/>
              <a:t>在这两种疾病中，我们的算法都具有较高的预测准确度</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27</a:t>
            </a:fld>
            <a:endParaRPr lang="zh-CN" altLang="en-US"/>
          </a:p>
        </p:txBody>
      </p:sp>
    </p:spTree>
    <p:extLst>
      <p:ext uri="{BB962C8B-B14F-4D97-AF65-F5344CB8AC3E}">
        <p14:creationId xmlns:p14="http://schemas.microsoft.com/office/powerpoint/2010/main" val="1438427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总结一下本研究的创新点，分别是</a:t>
            </a:r>
            <a:endParaRPr lang="en-US" altLang="zh-CN" dirty="0" smtClean="0"/>
          </a:p>
          <a:p>
            <a:endParaRPr lang="en-US" altLang="zh-CN" dirty="0" smtClean="0"/>
          </a:p>
          <a:p>
            <a:r>
              <a:rPr lang="zh-CN" altLang="en-US" dirty="0" smtClean="0"/>
              <a:t>当然，由于研究时间的限制，本研究还存在不足。可以针对训练过程融合、以及医疗问题独特性开展研究</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28</a:t>
            </a:fld>
            <a:endParaRPr lang="zh-CN" altLang="en-US"/>
          </a:p>
        </p:txBody>
      </p:sp>
    </p:spTree>
    <p:extLst>
      <p:ext uri="{BB962C8B-B14F-4D97-AF65-F5344CB8AC3E}">
        <p14:creationId xmlns:p14="http://schemas.microsoft.com/office/powerpoint/2010/main" val="3118143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这是我研究生期间发表的成果</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29</a:t>
            </a:fld>
            <a:endParaRPr lang="zh-CN" altLang="en-US"/>
          </a:p>
        </p:txBody>
      </p:sp>
    </p:spTree>
    <p:extLst>
      <p:ext uri="{BB962C8B-B14F-4D97-AF65-F5344CB8AC3E}">
        <p14:creationId xmlns:p14="http://schemas.microsoft.com/office/powerpoint/2010/main" val="1753524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谢谢各位老师！</a:t>
            </a:r>
            <a:endParaRPr lang="zh-CN" altLang="en-US"/>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30</a:t>
            </a:fld>
            <a:endParaRPr lang="zh-CN" altLang="en-US"/>
          </a:p>
        </p:txBody>
      </p:sp>
    </p:spTree>
    <p:extLst>
      <p:ext uri="{BB962C8B-B14F-4D97-AF65-F5344CB8AC3E}">
        <p14:creationId xmlns:p14="http://schemas.microsoft.com/office/powerpoint/2010/main" val="2074524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首先是研究背景和研究内容</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3</a:t>
            </a:fld>
            <a:endParaRPr lang="zh-CN" altLang="en-US"/>
          </a:p>
        </p:txBody>
      </p:sp>
    </p:spTree>
    <p:extLst>
      <p:ext uri="{BB962C8B-B14F-4D97-AF65-F5344CB8AC3E}">
        <p14:creationId xmlns:p14="http://schemas.microsoft.com/office/powerpoint/2010/main" val="168605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随着医院信息化与医疗设备革新，现在可以采集到包括药品信息、检验信息、诊断信息等多方面的数据</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但是这些医疗数据分散在不同的数据网络中，要综合分析病人的病情就需要将数据整合起来</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目前主要采用专家分析和数据库融合等手段。</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另一方面，由于采集的数据量巨大，医院方面很难通过人工手段进行处理</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如果要使用这些数据辅助医疗操作，就必须从海量且稀疏的数据中，通过表示学习得到可用的特征和知识</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目前主要使用</a:t>
            </a:r>
            <a:r>
              <a:rPr lang="en-US" altLang="zh-CN" dirty="0" smtClean="0"/>
              <a:t>word2vec</a:t>
            </a:r>
            <a:r>
              <a:rPr lang="zh-CN" altLang="en-US" dirty="0" smtClean="0"/>
              <a:t>、</a:t>
            </a:r>
            <a:r>
              <a:rPr lang="en-US" altLang="zh-CN" dirty="0" smtClean="0"/>
              <a:t>node2vec</a:t>
            </a:r>
            <a:r>
              <a:rPr lang="zh-CN" altLang="en-US" dirty="0" smtClean="0"/>
              <a:t>这样的数据降维手段进行学习。</a:t>
            </a:r>
            <a:endParaRPr lang="en-US" altLang="zh-CN" dirty="0" smtClean="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4</a:t>
            </a:fld>
            <a:endParaRPr lang="zh-CN" altLang="en-US"/>
          </a:p>
        </p:txBody>
      </p:sp>
    </p:spTree>
    <p:extLst>
      <p:ext uri="{BB962C8B-B14F-4D97-AF65-F5344CB8AC3E}">
        <p14:creationId xmlns:p14="http://schemas.microsoft.com/office/powerpoint/2010/main" val="3180429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latin typeface="KaiTi" charset="-122"/>
                <a:ea typeface="KaiTi" charset="-122"/>
                <a:cs typeface="KaiTi" charset="-122"/>
              </a:rPr>
              <a:t>另一方面，现在的病人更愿意提供自身的信息来换取个性化医疗服务。</a:t>
            </a:r>
            <a:endParaRPr kumimoji="1" lang="en-US" altLang="zh-CN" sz="1200" dirty="0" smtClean="0">
              <a:latin typeface="KaiTi" charset="-122"/>
              <a:ea typeface="KaiTi" charset="-122"/>
              <a:cs typeface="KaiTi" charset="-122"/>
            </a:endParaRPr>
          </a:p>
          <a:p>
            <a:endParaRPr kumimoji="1" lang="en-US" altLang="zh-CN" sz="1200" dirty="0" smtClean="0">
              <a:latin typeface="KaiTi" charset="-122"/>
              <a:ea typeface="KaiTi" charset="-122"/>
              <a:cs typeface="KaiTi" charset="-122"/>
            </a:endParaRPr>
          </a:p>
          <a:p>
            <a:r>
              <a:rPr kumimoji="1" lang="zh-CN" altLang="en-US" sz="1200" dirty="0" smtClean="0">
                <a:latin typeface="KaiTi" charset="-122"/>
                <a:ea typeface="KaiTi" charset="-122"/>
                <a:cs typeface="KaiTi" charset="-122"/>
              </a:rPr>
              <a:t>但是由于病人检验数据和生理信息是非常复杂的，需要具有医疗背景知识才能理解数据并进行筛选。</a:t>
            </a:r>
            <a:endParaRPr kumimoji="1" lang="en-US" altLang="zh-CN" sz="1200" dirty="0" smtClean="0">
              <a:latin typeface="KaiTi" charset="-122"/>
              <a:ea typeface="KaiTi" charset="-122"/>
              <a:cs typeface="KaiTi" charset="-122"/>
            </a:endParaRPr>
          </a:p>
          <a:p>
            <a:r>
              <a:rPr kumimoji="1" lang="zh-CN" altLang="en-US" sz="1200" dirty="0" smtClean="0">
                <a:latin typeface="KaiTi" charset="-122"/>
                <a:ea typeface="KaiTi" charset="-122"/>
                <a:cs typeface="KaiTi" charset="-122"/>
              </a:rPr>
              <a:t>目前主要采取人工提取特征和数据降维的方法进行病人数据处理。</a:t>
            </a:r>
            <a:endParaRPr kumimoji="1" lang="en-US" altLang="zh-CN" sz="1200" dirty="0" smtClean="0">
              <a:latin typeface="KaiTi" charset="-122"/>
              <a:ea typeface="KaiTi" charset="-122"/>
              <a:cs typeface="KaiTi" charset="-122"/>
            </a:endParaRPr>
          </a:p>
          <a:p>
            <a:endParaRPr kumimoji="1" lang="en-US" altLang="zh-CN" sz="1200" dirty="0" smtClean="0">
              <a:latin typeface="KaiTi" charset="-122"/>
              <a:ea typeface="KaiTi" charset="-122"/>
              <a:cs typeface="KaiTi" charset="-122"/>
            </a:endParaRPr>
          </a:p>
          <a:p>
            <a:r>
              <a:rPr kumimoji="1" lang="zh-CN" altLang="en-US" sz="1200" dirty="0" smtClean="0">
                <a:latin typeface="KaiTi" charset="-122"/>
                <a:ea typeface="KaiTi" charset="-122"/>
                <a:cs typeface="KaiTi" charset="-122"/>
              </a:rPr>
              <a:t>同时，医疗问题本身也具有很高的准确度要求，预测难度很大</a:t>
            </a:r>
            <a:endParaRPr kumimoji="1" lang="en-US" altLang="zh-CN" sz="1200" dirty="0" smtClean="0">
              <a:latin typeface="KaiTi" charset="-122"/>
              <a:ea typeface="KaiTi" charset="-122"/>
              <a:cs typeface="KaiTi" charset="-122"/>
            </a:endParaRPr>
          </a:p>
          <a:p>
            <a:r>
              <a:rPr kumimoji="1" lang="zh-CN" altLang="en-US" sz="1200" dirty="0" smtClean="0">
                <a:latin typeface="KaiTi" charset="-122"/>
                <a:ea typeface="KaiTi" charset="-122"/>
                <a:cs typeface="KaiTi" charset="-122"/>
              </a:rPr>
              <a:t>目前通常使用有专家建立的知识图谱或者关联规则进行推理。</a:t>
            </a:r>
            <a:endParaRPr kumimoji="1" lang="en-US" altLang="zh-CN" sz="1200" dirty="0" smtClean="0">
              <a:latin typeface="KaiTi" charset="-122"/>
              <a:ea typeface="KaiTi" charset="-122"/>
              <a:cs typeface="KaiTi" charset="-122"/>
            </a:endParaRPr>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5</a:t>
            </a:fld>
            <a:endParaRPr lang="zh-CN" altLang="en-US"/>
          </a:p>
        </p:txBody>
      </p:sp>
    </p:spTree>
    <p:extLst>
      <p:ext uri="{BB962C8B-B14F-4D97-AF65-F5344CB8AC3E}">
        <p14:creationId xmlns:p14="http://schemas.microsoft.com/office/powerpoint/2010/main" val="3559716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针对以上挑战，本研究很两部分进行解决</a:t>
            </a:r>
            <a:endParaRPr lang="en-US" altLang="zh-CN" dirty="0" smtClean="0"/>
          </a:p>
          <a:p>
            <a:endParaRPr lang="en-US" altLang="zh-CN" dirty="0" smtClean="0">
              <a:latin typeface="+mn-ea"/>
              <a:ea typeface="+mn-ea"/>
            </a:endParaRPr>
          </a:p>
          <a:p>
            <a:r>
              <a:rPr lang="zh-CN" altLang="en-US" dirty="0" smtClean="0">
                <a:latin typeface="+mn-ea"/>
                <a:ea typeface="+mn-ea"/>
              </a:rPr>
              <a:t>第一部分是“医疗实体关系网络中的表示学习”，流程如图左侧所示。</a:t>
            </a:r>
            <a:endParaRPr lang="en-US" altLang="zh-CN" dirty="0" smtClean="0">
              <a:latin typeface="+mn-ea"/>
              <a:ea typeface="+mn-ea"/>
            </a:endParaRPr>
          </a:p>
          <a:p>
            <a:r>
              <a:rPr lang="zh-CN" altLang="en-US" dirty="0" smtClean="0">
                <a:latin typeface="+mn-ea"/>
                <a:ea typeface="+mn-ea"/>
              </a:rPr>
              <a:t>包括了实体网络构建、节点相关性定义、节点向量化表示计算，最后得到疾病相似矩阵。</a:t>
            </a:r>
            <a:endParaRPr lang="en-US" altLang="zh-CN" dirty="0" smtClean="0">
              <a:latin typeface="+mn-ea"/>
              <a:ea typeface="+mn-ea"/>
            </a:endParaRPr>
          </a:p>
          <a:p>
            <a:endParaRPr lang="en-US" altLang="zh-CN" dirty="0" smtClean="0">
              <a:latin typeface="+mn-ea"/>
              <a:ea typeface="+mn-ea"/>
            </a:endParaRPr>
          </a:p>
          <a:p>
            <a:r>
              <a:rPr lang="zh-CN" altLang="en-US" dirty="0" smtClean="0">
                <a:latin typeface="+mn-ea"/>
                <a:ea typeface="+mn-ea"/>
              </a:rPr>
              <a:t>第二部分是“跨网络数据融合与疾病预测模型构建”，流程在图中右侧。</a:t>
            </a:r>
            <a:endParaRPr lang="en-US" altLang="zh-CN" dirty="0" smtClean="0">
              <a:latin typeface="+mn-ea"/>
              <a:ea typeface="+mn-ea"/>
            </a:endParaRPr>
          </a:p>
          <a:p>
            <a:r>
              <a:rPr lang="zh-CN" altLang="en-US" dirty="0" smtClean="0">
                <a:latin typeface="+mn-ea"/>
                <a:ea typeface="+mn-ea"/>
              </a:rPr>
              <a:t>包括使用降噪自编码器栈学习病人数据的特征向量</a:t>
            </a:r>
            <a:endParaRPr lang="en-US" altLang="zh-CN" dirty="0" smtClean="0">
              <a:latin typeface="+mn-ea"/>
              <a:ea typeface="+mn-ea"/>
            </a:endParaRPr>
          </a:p>
          <a:p>
            <a:r>
              <a:rPr lang="zh-CN" altLang="en-US" dirty="0" smtClean="0">
                <a:latin typeface="+mn-ea"/>
                <a:ea typeface="+mn-ea"/>
              </a:rPr>
              <a:t>使用疾病相似矩阵约束参数学习</a:t>
            </a:r>
            <a:endParaRPr lang="en-US" altLang="zh-CN" dirty="0" smtClean="0">
              <a:latin typeface="+mn-ea"/>
              <a:ea typeface="+mn-ea"/>
            </a:endParaRPr>
          </a:p>
          <a:p>
            <a:r>
              <a:rPr lang="zh-CN" altLang="en-US" dirty="0" smtClean="0">
                <a:latin typeface="+mn-ea"/>
                <a:ea typeface="+mn-ea"/>
              </a:rPr>
              <a:t>并使用神经网络预测潜在疾病</a:t>
            </a:r>
          </a:p>
          <a:p>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6</a:t>
            </a:fld>
            <a:endParaRPr lang="zh-CN" altLang="en-US"/>
          </a:p>
        </p:txBody>
      </p:sp>
    </p:spTree>
    <p:extLst>
      <p:ext uri="{BB962C8B-B14F-4D97-AF65-F5344CB8AC3E}">
        <p14:creationId xmlns:p14="http://schemas.microsoft.com/office/powerpoint/2010/main" val="1174355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在进入具体介绍之前，先简单了解一下医疗实体表示学习的流程</a:t>
            </a:r>
            <a:endParaRPr lang="en-US" altLang="zh-CN" dirty="0" smtClean="0"/>
          </a:p>
          <a:p>
            <a:r>
              <a:rPr lang="zh-CN" altLang="en-US" dirty="0" smtClean="0"/>
              <a:t>从医疗数据库中抽取原始数据并进行预处理后，可以建立疾病实体关系网络，通过网络中不同相似度的定义，学习实体的向量化表示，进而得到疾病相似度矩阵</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8</a:t>
            </a:fld>
            <a:endParaRPr lang="zh-CN" altLang="en-US"/>
          </a:p>
        </p:txBody>
      </p:sp>
    </p:spTree>
    <p:extLst>
      <p:ext uri="{BB962C8B-B14F-4D97-AF65-F5344CB8AC3E}">
        <p14:creationId xmlns:p14="http://schemas.microsoft.com/office/powerpoint/2010/main" val="61382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医疗实体关系网络的构建首先需要根据病人编号和住院编号从医疗数据库</a:t>
            </a:r>
            <a:r>
              <a:rPr lang="en-US" altLang="zh-CN" dirty="0" smtClean="0"/>
              <a:t>MIMIC</a:t>
            </a:r>
            <a:r>
              <a:rPr lang="zh-CN" altLang="en-US" dirty="0" smtClean="0"/>
              <a:t>抽取原始数据</a:t>
            </a:r>
            <a:endParaRPr lang="en-US" altLang="zh-CN" dirty="0" smtClean="0"/>
          </a:p>
          <a:p>
            <a:r>
              <a:rPr lang="zh-CN" altLang="en-US" dirty="0" smtClean="0"/>
              <a:t>由于原始数据使用国际疾病分类代码存储疾病信息，这种疾病代码非常细致，需要根据层级关系进行聚合，以减少疾病类别</a:t>
            </a:r>
            <a:endParaRPr lang="en-US" altLang="zh-CN" dirty="0" smtClean="0"/>
          </a:p>
          <a:p>
            <a:r>
              <a:rPr lang="zh-CN" altLang="en-US" dirty="0" smtClean="0"/>
              <a:t>最后，我们定义疾病类别编号为实体，两个疾病在同一个病人身上发生次数为边上的权重，使用</a:t>
            </a:r>
            <a:r>
              <a:rPr lang="en-US" altLang="zh-CN" dirty="0" smtClean="0"/>
              <a:t>&lt;u, v, w&gt;</a:t>
            </a:r>
            <a:r>
              <a:rPr lang="zh-CN" altLang="en-US" dirty="0" smtClean="0"/>
              <a:t>三元组存储网络信息</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9</a:t>
            </a:fld>
            <a:endParaRPr lang="zh-CN" altLang="en-US"/>
          </a:p>
        </p:txBody>
      </p:sp>
    </p:spTree>
    <p:extLst>
      <p:ext uri="{BB962C8B-B14F-4D97-AF65-F5344CB8AC3E}">
        <p14:creationId xmlns:p14="http://schemas.microsoft.com/office/powerpoint/2010/main" val="4278950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建立好医疗实体关系网络之后，我们针对节点的相似性给出定义</a:t>
            </a:r>
            <a:endParaRPr lang="en-US" altLang="zh-CN" dirty="0" smtClean="0"/>
          </a:p>
          <a:p>
            <a:r>
              <a:rPr lang="zh-CN" altLang="en-US" dirty="0" smtClean="0"/>
              <a:t>第一种是显式相似性，具有显式相似性的两个节点如左上图中红色所示，节点间存在直接连边，表示医疗实体网络中疾病之间发病的强相关性</a:t>
            </a:r>
            <a:endParaRPr lang="en-US" altLang="zh-CN" dirty="0" smtClean="0"/>
          </a:p>
          <a:p>
            <a:r>
              <a:rPr lang="zh-CN" altLang="en-US" dirty="0" smtClean="0"/>
              <a:t>第二种是隐式相似性，如左下图中绿色节点所示，这样的节点共享一部分邻居，表示虽然两种疾病不在同一个病人身上同时出现，但仍然存在关联</a:t>
            </a:r>
            <a:endParaRPr lang="zh-CN" altLang="en-US" dirty="0"/>
          </a:p>
        </p:txBody>
      </p:sp>
      <p:sp>
        <p:nvSpPr>
          <p:cNvPr id="4" name="灯片编号占位符 3"/>
          <p:cNvSpPr>
            <a:spLocks noGrp="1"/>
          </p:cNvSpPr>
          <p:nvPr>
            <p:ph type="sldNum" sz="quarter" idx="10"/>
          </p:nvPr>
        </p:nvSpPr>
        <p:spPr/>
        <p:txBody>
          <a:bodyPr/>
          <a:lstStyle/>
          <a:p>
            <a:fld id="{36452E69-F075-4D6C-BC3A-2D172D2C543D}" type="slidenum">
              <a:rPr lang="zh-CN" altLang="en-US" smtClean="0"/>
              <a:pPr/>
              <a:t>10</a:t>
            </a:fld>
            <a:endParaRPr lang="zh-CN" altLang="en-US"/>
          </a:p>
        </p:txBody>
      </p:sp>
    </p:spTree>
    <p:extLst>
      <p:ext uri="{BB962C8B-B14F-4D97-AF65-F5344CB8AC3E}">
        <p14:creationId xmlns:p14="http://schemas.microsoft.com/office/powerpoint/2010/main" val="259725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2625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52535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754837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88110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58294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112981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内容">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344" y="188640"/>
            <a:ext cx="792088" cy="786177"/>
          </a:xfrm>
          <a:prstGeom prst="rect">
            <a:avLst/>
          </a:prstGeom>
        </p:spPr>
      </p:pic>
      <p:cxnSp>
        <p:nvCxnSpPr>
          <p:cNvPr id="7" name="直接连接符 6"/>
          <p:cNvCxnSpPr/>
          <p:nvPr userDrawn="1"/>
        </p:nvCxnSpPr>
        <p:spPr>
          <a:xfrm>
            <a:off x="0" y="1052736"/>
            <a:ext cx="12192000" cy="0"/>
          </a:xfrm>
          <a:prstGeom prst="line">
            <a:avLst/>
          </a:prstGeom>
          <a:ln w="57150">
            <a:solidFill>
              <a:srgbClr val="009241"/>
            </a:solidFill>
          </a:ln>
        </p:spPr>
        <p:style>
          <a:lnRef idx="1">
            <a:schemeClr val="accent1"/>
          </a:lnRef>
          <a:fillRef idx="0">
            <a:schemeClr val="accent1"/>
          </a:fillRef>
          <a:effectRef idx="0">
            <a:schemeClr val="accent1"/>
          </a:effectRef>
          <a:fontRef idx="minor">
            <a:schemeClr val="tx1"/>
          </a:fontRef>
        </p:style>
      </p:cxnSp>
      <p:sp>
        <p:nvSpPr>
          <p:cNvPr id="17" name="内容占位符 16"/>
          <p:cNvSpPr>
            <a:spLocks noGrp="1"/>
          </p:cNvSpPr>
          <p:nvPr>
            <p:ph sz="quarter" idx="10"/>
          </p:nvPr>
        </p:nvSpPr>
        <p:spPr>
          <a:xfrm>
            <a:off x="962298" y="1340767"/>
            <a:ext cx="10246270" cy="5498529"/>
          </a:xfrm>
        </p:spPr>
        <p:txBody>
          <a:bodyPr>
            <a:normAutofit/>
          </a:bodyPr>
          <a:lstStyle>
            <a:lvl1pPr>
              <a:lnSpc>
                <a:spcPct val="125000"/>
              </a:lnSpc>
              <a:spcAft>
                <a:spcPts val="800"/>
              </a:spcAft>
              <a:buClr>
                <a:srgbClr val="009241"/>
              </a:buClr>
              <a:defRPr sz="2000">
                <a:latin typeface="+mn-ea"/>
                <a:ea typeface="+mn-ea"/>
              </a:defRPr>
            </a:lvl1pPr>
            <a:lvl2pPr>
              <a:lnSpc>
                <a:spcPct val="125000"/>
              </a:lnSpc>
              <a:spcAft>
                <a:spcPts val="800"/>
              </a:spcAft>
              <a:defRPr sz="1800">
                <a:latin typeface="+mn-ea"/>
                <a:ea typeface="+mn-ea"/>
              </a:defRPr>
            </a:lvl2pPr>
            <a:lvl3pPr>
              <a:lnSpc>
                <a:spcPct val="125000"/>
              </a:lnSpc>
              <a:spcAft>
                <a:spcPts val="800"/>
              </a:spcAft>
              <a:defRPr sz="1600">
                <a:latin typeface="+mn-ea"/>
                <a:ea typeface="+mn-ea"/>
              </a:defRPr>
            </a:lvl3pPr>
            <a:lvl4pPr>
              <a:lnSpc>
                <a:spcPct val="125000"/>
              </a:lnSpc>
              <a:spcAft>
                <a:spcPts val="800"/>
              </a:spcAft>
              <a:defRPr sz="1400">
                <a:latin typeface="+mn-ea"/>
                <a:ea typeface="+mn-ea"/>
              </a:defRPr>
            </a:lvl4pPr>
            <a:lvl5pPr>
              <a:lnSpc>
                <a:spcPct val="125000"/>
              </a:lnSpc>
              <a:spcAft>
                <a:spcPts val="800"/>
              </a:spcAft>
              <a:defRPr sz="1400">
                <a:latin typeface="+mn-ea"/>
                <a:ea typeface="+mn-ea"/>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8" name="标题 17"/>
          <p:cNvSpPr>
            <a:spLocks noGrp="1"/>
          </p:cNvSpPr>
          <p:nvPr>
            <p:ph type="title"/>
          </p:nvPr>
        </p:nvSpPr>
        <p:spPr>
          <a:xfrm>
            <a:off x="1329680" y="264687"/>
            <a:ext cx="7646640" cy="634082"/>
          </a:xfrm>
        </p:spPr>
        <p:txBody>
          <a:bodyPr>
            <a:noAutofit/>
          </a:bodyPr>
          <a:lstStyle>
            <a:lvl1pPr algn="l">
              <a:defRPr sz="3600" b="1">
                <a:latin typeface="+mj-ea"/>
                <a:ea typeface="+mj-ea"/>
              </a:defRPr>
            </a:lvl1pPr>
          </a:lstStyle>
          <a:p>
            <a:r>
              <a:rPr lang="zh-CN" altLang="en-US" smtClean="0"/>
              <a:t>单击此处编辑母版标题样式</a:t>
            </a:r>
            <a:endParaRPr lang="zh-CN" altLang="en-US"/>
          </a:p>
        </p:txBody>
      </p:sp>
      <p:sp>
        <p:nvSpPr>
          <p:cNvPr id="20" name="矩形 19"/>
          <p:cNvSpPr/>
          <p:nvPr userDrawn="1"/>
        </p:nvSpPr>
        <p:spPr>
          <a:xfrm>
            <a:off x="10465321" y="5111105"/>
            <a:ext cx="1728192" cy="1728192"/>
          </a:xfrm>
          <a:prstGeom prst="rect">
            <a:avLst/>
          </a:prstGeom>
          <a:blipFill dpi="0" rotWithShape="1">
            <a:blip r:embed="rId3">
              <a:alphaModFix amt="2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无背景）">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344" y="188640"/>
            <a:ext cx="792088" cy="786177"/>
          </a:xfrm>
          <a:prstGeom prst="rect">
            <a:avLst/>
          </a:prstGeom>
        </p:spPr>
      </p:pic>
      <p:cxnSp>
        <p:nvCxnSpPr>
          <p:cNvPr id="7" name="直接连接符 6"/>
          <p:cNvCxnSpPr/>
          <p:nvPr userDrawn="1"/>
        </p:nvCxnSpPr>
        <p:spPr>
          <a:xfrm>
            <a:off x="0" y="1052736"/>
            <a:ext cx="12192000" cy="0"/>
          </a:xfrm>
          <a:prstGeom prst="line">
            <a:avLst/>
          </a:prstGeom>
          <a:ln w="57150">
            <a:solidFill>
              <a:srgbClr val="009241"/>
            </a:solidFill>
          </a:ln>
        </p:spPr>
        <p:style>
          <a:lnRef idx="1">
            <a:schemeClr val="accent1"/>
          </a:lnRef>
          <a:fillRef idx="0">
            <a:schemeClr val="accent1"/>
          </a:fillRef>
          <a:effectRef idx="0">
            <a:schemeClr val="accent1"/>
          </a:effectRef>
          <a:fontRef idx="minor">
            <a:schemeClr val="tx1"/>
          </a:fontRef>
        </p:style>
      </p:cxnSp>
      <p:sp>
        <p:nvSpPr>
          <p:cNvPr id="17" name="内容占位符 16"/>
          <p:cNvSpPr>
            <a:spLocks noGrp="1"/>
          </p:cNvSpPr>
          <p:nvPr>
            <p:ph sz="quarter" idx="10"/>
          </p:nvPr>
        </p:nvSpPr>
        <p:spPr>
          <a:xfrm>
            <a:off x="962298" y="1340767"/>
            <a:ext cx="10246270" cy="5498529"/>
          </a:xfrm>
        </p:spPr>
        <p:txBody>
          <a:bodyPr>
            <a:normAutofit/>
          </a:bodyPr>
          <a:lstStyle>
            <a:lvl1pPr>
              <a:lnSpc>
                <a:spcPct val="125000"/>
              </a:lnSpc>
              <a:spcAft>
                <a:spcPts val="800"/>
              </a:spcAft>
              <a:buClr>
                <a:srgbClr val="009241"/>
              </a:buClr>
              <a:defRPr sz="2000">
                <a:latin typeface="+mn-ea"/>
                <a:ea typeface="+mn-ea"/>
              </a:defRPr>
            </a:lvl1pPr>
            <a:lvl2pPr>
              <a:lnSpc>
                <a:spcPct val="125000"/>
              </a:lnSpc>
              <a:spcAft>
                <a:spcPts val="800"/>
              </a:spcAft>
              <a:defRPr sz="1800">
                <a:latin typeface="+mn-ea"/>
                <a:ea typeface="+mn-ea"/>
              </a:defRPr>
            </a:lvl2pPr>
            <a:lvl3pPr>
              <a:lnSpc>
                <a:spcPct val="125000"/>
              </a:lnSpc>
              <a:spcAft>
                <a:spcPts val="800"/>
              </a:spcAft>
              <a:defRPr sz="1600">
                <a:latin typeface="+mn-ea"/>
                <a:ea typeface="+mn-ea"/>
              </a:defRPr>
            </a:lvl3pPr>
            <a:lvl4pPr>
              <a:lnSpc>
                <a:spcPct val="125000"/>
              </a:lnSpc>
              <a:spcAft>
                <a:spcPts val="800"/>
              </a:spcAft>
              <a:defRPr sz="1400">
                <a:latin typeface="+mn-ea"/>
                <a:ea typeface="+mn-ea"/>
              </a:defRPr>
            </a:lvl4pPr>
            <a:lvl5pPr>
              <a:lnSpc>
                <a:spcPct val="125000"/>
              </a:lnSpc>
              <a:spcAft>
                <a:spcPts val="800"/>
              </a:spcAft>
              <a:defRPr sz="1400">
                <a:latin typeface="+mn-ea"/>
                <a:ea typeface="+mn-ea"/>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8" name="标题 17"/>
          <p:cNvSpPr>
            <a:spLocks noGrp="1"/>
          </p:cNvSpPr>
          <p:nvPr>
            <p:ph type="title"/>
          </p:nvPr>
        </p:nvSpPr>
        <p:spPr>
          <a:xfrm>
            <a:off x="1329680" y="264687"/>
            <a:ext cx="7646640" cy="634082"/>
          </a:xfrm>
        </p:spPr>
        <p:txBody>
          <a:bodyPr>
            <a:noAutofit/>
          </a:bodyPr>
          <a:lstStyle>
            <a:lvl1pPr algn="l">
              <a:defRPr sz="3600" b="1">
                <a:latin typeface="+mj-ea"/>
                <a:ea typeface="+mj-ea"/>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9598592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bg>
      <p:bgRef idx="1001">
        <a:schemeClr val="bg1"/>
      </p:bgRef>
    </p:bg>
    <p:spTree>
      <p:nvGrpSpPr>
        <p:cNvPr id="1" name=""/>
        <p:cNvGrpSpPr/>
        <p:nvPr/>
      </p:nvGrpSpPr>
      <p:grpSpPr>
        <a:xfrm>
          <a:off x="0" y="0"/>
          <a:ext cx="0" cy="0"/>
          <a:chOff x="0" y="0"/>
          <a:chExt cx="0" cy="0"/>
        </a:xfrm>
      </p:grpSpPr>
      <p:cxnSp>
        <p:nvCxnSpPr>
          <p:cNvPr id="4" name="直接连接符 3"/>
          <p:cNvCxnSpPr/>
          <p:nvPr userDrawn="1"/>
        </p:nvCxnSpPr>
        <p:spPr>
          <a:xfrm>
            <a:off x="0" y="2924944"/>
            <a:ext cx="12192000" cy="0"/>
          </a:xfrm>
          <a:prstGeom prst="line">
            <a:avLst/>
          </a:prstGeom>
          <a:ln w="57150">
            <a:solidFill>
              <a:srgbClr val="009241"/>
            </a:solidFill>
          </a:ln>
        </p:spPr>
        <p:style>
          <a:lnRef idx="1">
            <a:schemeClr val="accent1"/>
          </a:lnRef>
          <a:fillRef idx="0">
            <a:schemeClr val="accent1"/>
          </a:fillRef>
          <a:effectRef idx="0">
            <a:schemeClr val="accent1"/>
          </a:effectRef>
          <a:fontRef idx="minor">
            <a:schemeClr val="tx1"/>
          </a:fontRef>
        </p:style>
      </p:cxnSp>
      <p:sp>
        <p:nvSpPr>
          <p:cNvPr id="7" name="标题 6"/>
          <p:cNvSpPr>
            <a:spLocks noGrp="1"/>
          </p:cNvSpPr>
          <p:nvPr>
            <p:ph type="title"/>
          </p:nvPr>
        </p:nvSpPr>
        <p:spPr>
          <a:xfrm>
            <a:off x="2207568" y="1700808"/>
            <a:ext cx="9649072" cy="1143000"/>
          </a:xfrm>
        </p:spPr>
        <p:txBody>
          <a:bodyPr/>
          <a:lstStyle>
            <a:lvl1pPr algn="l">
              <a:defRPr b="1">
                <a:latin typeface="+mj-ea"/>
                <a:ea typeface="+mj-ea"/>
              </a:defRPr>
            </a:lvl1pPr>
          </a:lstStyle>
          <a:p>
            <a:r>
              <a:rPr lang="zh-CN" altLang="en-US" dirty="0" smtClean="0"/>
              <a:t>单击此处编辑母版标题样式</a:t>
            </a:r>
            <a:endParaRPr lang="zh-CN" altLang="en-US" dirty="0"/>
          </a:p>
        </p:txBody>
      </p:sp>
      <p:grpSp>
        <p:nvGrpSpPr>
          <p:cNvPr id="13" name="组合 12"/>
          <p:cNvGrpSpPr/>
          <p:nvPr userDrawn="1"/>
        </p:nvGrpSpPr>
        <p:grpSpPr>
          <a:xfrm>
            <a:off x="839416" y="3078089"/>
            <a:ext cx="944488" cy="144016"/>
            <a:chOff x="1127448" y="3068960"/>
            <a:chExt cx="944488" cy="144016"/>
          </a:xfrm>
        </p:grpSpPr>
        <p:cxnSp>
          <p:nvCxnSpPr>
            <p:cNvPr id="6" name="直接连接符 5"/>
            <p:cNvCxnSpPr/>
            <p:nvPr userDrawn="1"/>
          </p:nvCxnSpPr>
          <p:spPr>
            <a:xfrm>
              <a:off x="1127448" y="3068960"/>
              <a:ext cx="944488" cy="0"/>
            </a:xfrm>
            <a:prstGeom prst="line">
              <a:avLst/>
            </a:prstGeom>
            <a:ln w="57150">
              <a:solidFill>
                <a:srgbClr val="00924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1127448" y="3212976"/>
              <a:ext cx="432048" cy="0"/>
            </a:xfrm>
            <a:prstGeom prst="line">
              <a:avLst/>
            </a:prstGeom>
            <a:ln w="57150">
              <a:solidFill>
                <a:srgbClr val="00924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032203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984069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124463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753064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78368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2018/1/13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72050055"/>
      </p:ext>
    </p:extLst>
  </p:cSld>
  <p:clrMap bg1="lt1" tx1="dk1" bg2="lt2" tx2="dk2" accent1="accent1" accent2="accent2" accent3="accent3" accent4="accent4" accent5="accent5" accent6="accent6" hlink="hlink" folHlink="folHlink"/>
  <p:sldLayoutIdLst>
    <p:sldLayoutId id="2147484310" r:id="rId1"/>
    <p:sldLayoutId id="2147484321" r:id="rId2"/>
    <p:sldLayoutId id="2147484323" r:id="rId3"/>
    <p:sldLayoutId id="2147484322"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Lst>
  <p:txStyles>
    <p:titleStyle>
      <a:lvl1pPr algn="ctr" defTabSz="914400" rtl="0" eaLnBrk="1" latinLnBrk="0" hangingPunct="1">
        <a:spcBef>
          <a:spcPct val="0"/>
        </a:spcBef>
        <a:buNone/>
        <a:defRPr sz="4400" kern="1200">
          <a:solidFill>
            <a:schemeClr val="tx1"/>
          </a:solidFill>
          <a:latin typeface="KaiTi" charset="-122"/>
          <a:ea typeface="KaiTi" charset="-122"/>
          <a:cs typeface="KaiTi" charset="-122"/>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KaiTi" charset="-122"/>
          <a:ea typeface="KaiTi" charset="-122"/>
          <a:cs typeface="KaiTi"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KaiTi" charset="-122"/>
          <a:ea typeface="KaiTi" charset="-122"/>
          <a:cs typeface="KaiTi"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KaiTi" charset="-122"/>
          <a:ea typeface="KaiTi" charset="-122"/>
          <a:cs typeface="KaiTi"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KaiTi" charset="-122"/>
          <a:ea typeface="KaiTi" charset="-122"/>
          <a:cs typeface="KaiTi"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KaiTi" charset="-122"/>
          <a:ea typeface="KaiTi" charset="-122"/>
          <a:cs typeface="KaiTi"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0.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diagramQuickStyle" Target="../diagrams/quickStyle1.xml"/><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48.png"/><Relationship Id="rId5" Type="http://schemas.openxmlformats.org/officeDocument/2006/relationships/diagramData" Target="../diagrams/data1.xml"/><Relationship Id="rId15" Type="http://schemas.openxmlformats.org/officeDocument/2006/relationships/image" Target="../media/image52.png"/><Relationship Id="rId10" Type="http://schemas.openxmlformats.org/officeDocument/2006/relationships/image" Target="../media/image47.png"/><Relationship Id="rId4" Type="http://schemas.microsoft.com/office/2007/relationships/hdphoto" Target="../media/hdphoto19.wdp"/><Relationship Id="rId9" Type="http://schemas.microsoft.com/office/2007/relationships/diagramDrawing" Target="../diagrams/drawing1.xml"/><Relationship Id="rId1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20.wdp"/><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4.png"/><Relationship Id="rId5" Type="http://schemas.openxmlformats.org/officeDocument/2006/relationships/diagramQuickStyle" Target="../diagrams/quickStyle2.xml"/><Relationship Id="rId10" Type="http://schemas.openxmlformats.org/officeDocument/2006/relationships/image" Target="../media/image63.png"/><Relationship Id="rId4" Type="http://schemas.openxmlformats.org/officeDocument/2006/relationships/diagramLayout" Target="../diagrams/layout2.xml"/><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0.png"/><Relationship Id="rId18" Type="http://schemas.microsoft.com/office/2007/relationships/hdphoto" Target="../media/hdphoto8.wdp"/><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5.wdp"/><Relationship Id="rId17" Type="http://schemas.openxmlformats.org/officeDocument/2006/relationships/image" Target="../media/image12.png"/><Relationship Id="rId2" Type="http://schemas.openxmlformats.org/officeDocument/2006/relationships/notesSlide" Target="../notesSlides/notesSlide4.xml"/><Relationship Id="rId16" Type="http://schemas.microsoft.com/office/2007/relationships/hdphoto" Target="../media/hdphoto7.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1.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6.wdp"/></Relationships>
</file>

<file path=ppt/slides/_rels/slide5.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18.png"/><Relationship Id="rId18" Type="http://schemas.microsoft.com/office/2007/relationships/hdphoto" Target="../media/hdphoto16.wdp"/><Relationship Id="rId3" Type="http://schemas.openxmlformats.org/officeDocument/2006/relationships/image" Target="../media/image13.png"/><Relationship Id="rId21" Type="http://schemas.openxmlformats.org/officeDocument/2006/relationships/image" Target="../media/image22.png"/><Relationship Id="rId7" Type="http://schemas.openxmlformats.org/officeDocument/2006/relationships/image" Target="../media/image15.png"/><Relationship Id="rId12" Type="http://schemas.microsoft.com/office/2007/relationships/hdphoto" Target="../media/hdphoto13.wdp"/><Relationship Id="rId17" Type="http://schemas.openxmlformats.org/officeDocument/2006/relationships/image" Target="../media/image20.png"/><Relationship Id="rId2" Type="http://schemas.openxmlformats.org/officeDocument/2006/relationships/notesSlide" Target="../notesSlides/notesSlide5.xml"/><Relationship Id="rId16" Type="http://schemas.microsoft.com/office/2007/relationships/hdphoto" Target="../media/hdphoto15.wdp"/><Relationship Id="rId20" Type="http://schemas.microsoft.com/office/2007/relationships/hdphoto" Target="../media/hdphoto17.wdp"/><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microsoft.com/office/2007/relationships/hdphoto" Target="../media/hdphoto12.wdp"/><Relationship Id="rId19" Type="http://schemas.openxmlformats.org/officeDocument/2006/relationships/image" Target="../media/image21.png"/><Relationship Id="rId4" Type="http://schemas.microsoft.com/office/2007/relationships/hdphoto" Target="../media/hdphoto9.wdp"/><Relationship Id="rId9" Type="http://schemas.openxmlformats.org/officeDocument/2006/relationships/image" Target="../media/image16.png"/><Relationship Id="rId14" Type="http://schemas.microsoft.com/office/2007/relationships/hdphoto" Target="../media/hdphoto14.wdp"/><Relationship Id="rId22" Type="http://schemas.microsoft.com/office/2007/relationships/hdphoto" Target="../media/hdphoto18.wdp"/></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50000"/>
          <a:stretch/>
        </p:blipFill>
        <p:spPr>
          <a:xfrm>
            <a:off x="0" y="3439716"/>
            <a:ext cx="1809399" cy="3418284"/>
          </a:xfrm>
          <a:prstGeom prst="rect">
            <a:avLst/>
          </a:prstGeom>
          <a:effectLst/>
        </p:spPr>
      </p:pic>
      <p:sp>
        <p:nvSpPr>
          <p:cNvPr id="2" name="标题 1"/>
          <p:cNvSpPr>
            <a:spLocks noGrp="1"/>
          </p:cNvSpPr>
          <p:nvPr>
            <p:ph type="ctrTitle"/>
          </p:nvPr>
        </p:nvSpPr>
        <p:spPr>
          <a:xfrm>
            <a:off x="2725662" y="1772816"/>
            <a:ext cx="9202986" cy="735013"/>
          </a:xfrm>
        </p:spPr>
        <p:txBody>
          <a:bodyPr>
            <a:noAutofit/>
          </a:bodyPr>
          <a:lstStyle/>
          <a:p>
            <a:r>
              <a:rPr lang="zh-CN" altLang="en-US" sz="4800" b="1" dirty="0">
                <a:latin typeface="宋体" panose="02010600030101010101" pitchFamily="2" charset="-122"/>
                <a:ea typeface="宋体" panose="02010600030101010101" pitchFamily="2" charset="-122"/>
              </a:rPr>
              <a:t>医疗领域的跨网络数据表示研究</a:t>
            </a:r>
          </a:p>
        </p:txBody>
      </p:sp>
      <p:sp>
        <p:nvSpPr>
          <p:cNvPr id="3" name="副标题 2"/>
          <p:cNvSpPr>
            <a:spLocks noGrp="1"/>
          </p:cNvSpPr>
          <p:nvPr>
            <p:ph type="subTitle" idx="1"/>
          </p:nvPr>
        </p:nvSpPr>
        <p:spPr>
          <a:xfrm>
            <a:off x="7320136" y="4653136"/>
            <a:ext cx="4608512" cy="1752600"/>
          </a:xfrm>
        </p:spPr>
        <p:txBody>
          <a:bodyPr>
            <a:normAutofit fontScale="92500" lnSpcReduction="20000"/>
          </a:bodyPr>
          <a:lstStyle/>
          <a:p>
            <a:pPr algn="l"/>
            <a:r>
              <a:rPr lang="zh-CN" altLang="en-US" sz="2800" dirty="0" smtClean="0">
                <a:solidFill>
                  <a:schemeClr val="tx1"/>
                </a:solidFill>
                <a:latin typeface="华文楷体" panose="02010600040101010101" pitchFamily="2" charset="-122"/>
                <a:ea typeface="华文楷体" panose="02010600040101010101" pitchFamily="2" charset="-122"/>
              </a:rPr>
              <a:t>答  辩  人</a:t>
            </a:r>
            <a:r>
              <a:rPr lang="zh-CN" altLang="en-US" sz="2800" dirty="0">
                <a:solidFill>
                  <a:schemeClr val="tx1"/>
                </a:solidFill>
                <a:latin typeface="华文楷体" panose="02010600040101010101" pitchFamily="2" charset="-122"/>
                <a:ea typeface="华文楷体" panose="02010600040101010101" pitchFamily="2" charset="-122"/>
              </a:rPr>
              <a:t>：</a:t>
            </a:r>
            <a:r>
              <a:rPr lang="zh-CN" altLang="en-US" sz="2800" dirty="0" smtClean="0">
                <a:solidFill>
                  <a:schemeClr val="tx1"/>
                </a:solidFill>
                <a:latin typeface="华文楷体" panose="02010600040101010101" pitchFamily="2" charset="-122"/>
                <a:ea typeface="华文楷体" panose="02010600040101010101" pitchFamily="2" charset="-122"/>
              </a:rPr>
              <a:t>李懿</a:t>
            </a:r>
            <a:endParaRPr lang="en-US" altLang="zh-CN" sz="2800" dirty="0" smtClean="0">
              <a:solidFill>
                <a:schemeClr val="tx1"/>
              </a:solidFill>
              <a:latin typeface="华文楷体" panose="02010600040101010101" pitchFamily="2" charset="-122"/>
              <a:ea typeface="华文楷体" panose="02010600040101010101" pitchFamily="2" charset="-122"/>
            </a:endParaRPr>
          </a:p>
          <a:p>
            <a:pPr algn="l"/>
            <a:r>
              <a:rPr lang="zh-CN" altLang="en-US" sz="2800" dirty="0" smtClean="0">
                <a:solidFill>
                  <a:schemeClr val="tx1"/>
                </a:solidFill>
                <a:latin typeface="华文楷体" panose="02010600040101010101" pitchFamily="2" charset="-122"/>
                <a:ea typeface="华文楷体" panose="02010600040101010101" pitchFamily="2" charset="-122"/>
              </a:rPr>
              <a:t>专        业：计算机科学与技术    </a:t>
            </a:r>
            <a:endParaRPr lang="en-US" altLang="zh-CN" sz="2800" dirty="0">
              <a:solidFill>
                <a:schemeClr val="tx1"/>
              </a:solidFill>
              <a:latin typeface="华文楷体" panose="02010600040101010101" pitchFamily="2" charset="-122"/>
              <a:ea typeface="华文楷体" panose="02010600040101010101" pitchFamily="2" charset="-122"/>
            </a:endParaRPr>
          </a:p>
          <a:p>
            <a:pPr algn="l"/>
            <a:r>
              <a:rPr lang="zh-CN" altLang="en-US" sz="2800" dirty="0" smtClean="0">
                <a:solidFill>
                  <a:schemeClr val="tx1"/>
                </a:solidFill>
                <a:latin typeface="华文楷体" panose="02010600040101010101" pitchFamily="2" charset="-122"/>
                <a:ea typeface="华文楷体" panose="02010600040101010101" pitchFamily="2" charset="-122"/>
              </a:rPr>
              <a:t>导        师</a:t>
            </a:r>
            <a:r>
              <a:rPr lang="zh-CN" altLang="en-US" sz="2800" dirty="0">
                <a:solidFill>
                  <a:schemeClr val="tx1"/>
                </a:solidFill>
                <a:latin typeface="华文楷体" panose="02010600040101010101" pitchFamily="2" charset="-122"/>
                <a:ea typeface="华文楷体" panose="02010600040101010101" pitchFamily="2" charset="-122"/>
              </a:rPr>
              <a:t>：礼欣</a:t>
            </a:r>
            <a:endParaRPr lang="en-US" altLang="zh-CN" sz="2800" dirty="0">
              <a:solidFill>
                <a:schemeClr val="tx1"/>
              </a:solidFill>
              <a:latin typeface="华文楷体" panose="02010600040101010101" pitchFamily="2" charset="-122"/>
              <a:ea typeface="华文楷体" panose="02010600040101010101" pitchFamily="2" charset="-122"/>
            </a:endParaRPr>
          </a:p>
          <a:p>
            <a:pPr algn="l"/>
            <a:r>
              <a:rPr lang="zh-CN" altLang="en-US" sz="2800" dirty="0" smtClean="0">
                <a:solidFill>
                  <a:schemeClr val="tx1"/>
                </a:solidFill>
                <a:latin typeface="华文楷体" panose="02010600040101010101" pitchFamily="2" charset="-122"/>
                <a:ea typeface="华文楷体" panose="02010600040101010101" pitchFamily="2" charset="-122"/>
              </a:rPr>
              <a:t>答辩时间：</a:t>
            </a:r>
            <a:r>
              <a:rPr lang="en-US" altLang="zh-CN" sz="2800" dirty="0" smtClean="0">
                <a:solidFill>
                  <a:schemeClr val="tx1"/>
                </a:solidFill>
                <a:latin typeface="华文楷体" panose="02010600040101010101" pitchFamily="2" charset="-122"/>
                <a:ea typeface="华文楷体" panose="02010600040101010101" pitchFamily="2" charset="-122"/>
              </a:rPr>
              <a:t>2018.01</a:t>
            </a:r>
            <a:endParaRPr lang="zh-CN" altLang="en-US" sz="2800" dirty="0">
              <a:solidFill>
                <a:schemeClr val="tx1"/>
              </a:solidFill>
              <a:latin typeface="华文楷体" panose="02010600040101010101" pitchFamily="2" charset="-122"/>
              <a:ea typeface="华文楷体" panose="02010600040101010101" pitchFamily="2" charset="-122"/>
            </a:endParaRPr>
          </a:p>
        </p:txBody>
      </p:sp>
      <p:grpSp>
        <p:nvGrpSpPr>
          <p:cNvPr id="6" name="组合 5"/>
          <p:cNvGrpSpPr/>
          <p:nvPr/>
        </p:nvGrpSpPr>
        <p:grpSpPr>
          <a:xfrm>
            <a:off x="486349" y="1810774"/>
            <a:ext cx="1828814" cy="659096"/>
            <a:chOff x="1524001" y="2450306"/>
            <a:chExt cx="1352847" cy="434975"/>
          </a:xfrm>
        </p:grpSpPr>
        <p:cxnSp>
          <p:nvCxnSpPr>
            <p:cNvPr id="4" name="直接连接符 3"/>
            <p:cNvCxnSpPr/>
            <p:nvPr/>
          </p:nvCxnSpPr>
          <p:spPr>
            <a:xfrm>
              <a:off x="1524001" y="2885281"/>
              <a:ext cx="1201663"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2783185" y="2450306"/>
              <a:ext cx="0" cy="433388"/>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876848" y="2594770"/>
              <a:ext cx="0" cy="288925"/>
            </a:xfrm>
            <a:prstGeom prst="line">
              <a:avLst/>
            </a:prstGeom>
            <a:ln w="57150">
              <a:solidFill>
                <a:srgbClr val="00924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855640" y="1359470"/>
            <a:ext cx="8208912" cy="2213545"/>
          </a:xfrm>
        </p:spPr>
        <p:txBody>
          <a:bodyPr>
            <a:normAutofit/>
          </a:bodyPr>
          <a:lstStyle/>
          <a:p>
            <a:r>
              <a:rPr lang="zh-CN" altLang="en-US" b="1" dirty="0" smtClean="0"/>
              <a:t>显式相似性</a:t>
            </a:r>
            <a:endParaRPr lang="en-US" altLang="zh-CN" b="1" dirty="0" smtClean="0"/>
          </a:p>
          <a:p>
            <a:pPr lvl="1"/>
            <a:r>
              <a:rPr lang="zh-CN" altLang="en-US" dirty="0"/>
              <a:t>节点间存在直接连边</a:t>
            </a:r>
            <a:endParaRPr lang="en-US" altLang="zh-CN" dirty="0"/>
          </a:p>
          <a:p>
            <a:pPr lvl="1"/>
            <a:r>
              <a:rPr lang="zh-CN" altLang="en-US" dirty="0"/>
              <a:t>在社交网络中表现为用户之间的直接关注</a:t>
            </a:r>
            <a:r>
              <a:rPr lang="zh-CN" altLang="en-US" dirty="0" smtClean="0"/>
              <a:t>行为</a:t>
            </a:r>
            <a:endParaRPr lang="en-US" altLang="zh-CN" dirty="0" smtClean="0"/>
          </a:p>
          <a:p>
            <a:pPr lvl="1"/>
            <a:r>
              <a:rPr lang="zh-CN" altLang="en-US" dirty="0"/>
              <a:t>在医疗实体网络中体现为疾病之间发病存在强相关性</a:t>
            </a:r>
            <a:endParaRPr lang="en-US" altLang="zh-CN" dirty="0"/>
          </a:p>
          <a:p>
            <a:pPr lvl="1"/>
            <a:endParaRPr lang="en-US" altLang="zh-CN" dirty="0"/>
          </a:p>
          <a:p>
            <a:pPr lvl="1"/>
            <a:endParaRPr lang="en-US" altLang="zh-CN" b="1" dirty="0" smtClean="0"/>
          </a:p>
        </p:txBody>
      </p:sp>
      <p:sp>
        <p:nvSpPr>
          <p:cNvPr id="3" name="标题 2"/>
          <p:cNvSpPr>
            <a:spLocks noGrp="1"/>
          </p:cNvSpPr>
          <p:nvPr>
            <p:ph type="title"/>
          </p:nvPr>
        </p:nvSpPr>
        <p:spPr/>
        <p:txBody>
          <a:bodyPr/>
          <a:lstStyle/>
          <a:p>
            <a:r>
              <a:rPr lang="en-US" altLang="zh-CN" dirty="0" smtClean="0"/>
              <a:t>2.2 </a:t>
            </a:r>
            <a:r>
              <a:rPr lang="zh-CN" altLang="en-US" dirty="0" smtClean="0"/>
              <a:t>医疗实体网络相似性定义</a:t>
            </a:r>
            <a:endParaRPr lang="zh-CN" altLang="en-US" dirty="0"/>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20469" r="19486"/>
          <a:stretch/>
        </p:blipFill>
        <p:spPr>
          <a:xfrm>
            <a:off x="501588" y="1776679"/>
            <a:ext cx="1656184" cy="1379128"/>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20470" r="20470"/>
          <a:stretch/>
        </p:blipFill>
        <p:spPr>
          <a:xfrm>
            <a:off x="515163" y="4301778"/>
            <a:ext cx="1629033" cy="1379128"/>
          </a:xfrm>
          <a:prstGeom prst="rect">
            <a:avLst/>
          </a:prstGeom>
        </p:spPr>
      </p:pic>
      <p:sp>
        <p:nvSpPr>
          <p:cNvPr id="10" name="内容占位符 1"/>
          <p:cNvSpPr txBox="1">
            <a:spLocks/>
          </p:cNvSpPr>
          <p:nvPr/>
        </p:nvSpPr>
        <p:spPr>
          <a:xfrm>
            <a:off x="2855640" y="3987946"/>
            <a:ext cx="8208912" cy="2321374"/>
          </a:xfrm>
          <a:prstGeom prst="rect">
            <a:avLst/>
          </a:prstGeom>
        </p:spPr>
        <p:txBody>
          <a:bodyPr vert="horz" lIns="91440" tIns="45720" rIns="91440" bIns="45720" rtlCol="0">
            <a:normAutofit/>
          </a:bodyPr>
          <a:lstStyle>
            <a:lvl1pPr marL="342900" indent="-342900" algn="l" defTabSz="914400" rtl="0" eaLnBrk="1" latinLnBrk="0" hangingPunct="1">
              <a:lnSpc>
                <a:spcPct val="125000"/>
              </a:lnSpc>
              <a:spcBef>
                <a:spcPct val="20000"/>
              </a:spcBef>
              <a:buClr>
                <a:srgbClr val="009241"/>
              </a:buClr>
              <a:buFont typeface="Arial" panose="020B0604020202020204" pitchFamily="34" charset="0"/>
              <a:buChar char="•"/>
              <a:defRPr sz="2000" kern="1200">
                <a:solidFill>
                  <a:schemeClr val="tx1"/>
                </a:solidFill>
                <a:latin typeface="+mn-ea"/>
                <a:ea typeface="+mn-ea"/>
                <a:cs typeface="KaiTi" charset="-122"/>
              </a:defRPr>
            </a:lvl1pPr>
            <a:lvl2pPr marL="742950" indent="-285750" algn="l" defTabSz="914400" rtl="0" eaLnBrk="1" latinLnBrk="0" hangingPunct="1">
              <a:lnSpc>
                <a:spcPct val="125000"/>
              </a:lnSpc>
              <a:spcBef>
                <a:spcPct val="20000"/>
              </a:spcBef>
              <a:buFont typeface="Arial" panose="020B0604020202020204" pitchFamily="34" charset="0"/>
              <a:buChar char="–"/>
              <a:defRPr sz="1800" kern="1200">
                <a:solidFill>
                  <a:schemeClr val="tx1"/>
                </a:solidFill>
                <a:latin typeface="+mn-ea"/>
                <a:ea typeface="+mn-ea"/>
                <a:cs typeface="KaiTi" charset="-122"/>
              </a:defRPr>
            </a:lvl2pPr>
            <a:lvl3pPr marL="1143000" indent="-228600" algn="l" defTabSz="914400" rtl="0" eaLnBrk="1" latinLnBrk="0" hangingPunct="1">
              <a:lnSpc>
                <a:spcPct val="125000"/>
              </a:lnSpc>
              <a:spcBef>
                <a:spcPct val="20000"/>
              </a:spcBef>
              <a:buFont typeface="Arial" panose="020B0604020202020204" pitchFamily="34" charset="0"/>
              <a:buChar char="•"/>
              <a:defRPr sz="1600" kern="1200">
                <a:solidFill>
                  <a:schemeClr val="tx1"/>
                </a:solidFill>
                <a:latin typeface="+mn-ea"/>
                <a:ea typeface="+mn-ea"/>
                <a:cs typeface="KaiTi" charset="-122"/>
              </a:defRPr>
            </a:lvl3pPr>
            <a:lvl4pPr marL="1600200" indent="-228600" algn="l" defTabSz="914400" rtl="0" eaLnBrk="1" latinLnBrk="0" hangingPunct="1">
              <a:lnSpc>
                <a:spcPct val="125000"/>
              </a:lnSpc>
              <a:spcBef>
                <a:spcPct val="20000"/>
              </a:spcBef>
              <a:buFont typeface="Arial" panose="020B0604020202020204" pitchFamily="34" charset="0"/>
              <a:buChar char="–"/>
              <a:defRPr sz="1400" kern="1200">
                <a:solidFill>
                  <a:schemeClr val="tx1"/>
                </a:solidFill>
                <a:latin typeface="+mn-ea"/>
                <a:ea typeface="+mn-ea"/>
                <a:cs typeface="KaiTi" charset="-122"/>
              </a:defRPr>
            </a:lvl4pPr>
            <a:lvl5pPr marL="2057400" indent="-228600" algn="l" defTabSz="914400" rtl="0" eaLnBrk="1" latinLnBrk="0" hangingPunct="1">
              <a:lnSpc>
                <a:spcPct val="125000"/>
              </a:lnSpc>
              <a:spcBef>
                <a:spcPct val="20000"/>
              </a:spcBef>
              <a:buFont typeface="Arial" panose="020B0604020202020204" pitchFamily="34" charset="0"/>
              <a:buChar char="»"/>
              <a:defRPr sz="1400" kern="1200">
                <a:solidFill>
                  <a:schemeClr val="tx1"/>
                </a:solidFill>
                <a:latin typeface="+mn-ea"/>
                <a:ea typeface="+mn-ea"/>
                <a:cs typeface="KaiTi"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smtClean="0"/>
              <a:t>隐式相似性</a:t>
            </a:r>
            <a:endParaRPr lang="en-US" altLang="zh-CN" b="1" dirty="0" smtClean="0"/>
          </a:p>
          <a:p>
            <a:pPr lvl="1"/>
            <a:r>
              <a:rPr lang="zh-CN" altLang="en-US" dirty="0" smtClean="0"/>
              <a:t>节点共享一部分邻居</a:t>
            </a:r>
            <a:endParaRPr lang="en-US" altLang="zh-CN" dirty="0" smtClean="0"/>
          </a:p>
          <a:p>
            <a:pPr lvl="1"/>
            <a:r>
              <a:rPr lang="zh-CN" altLang="en-US" dirty="0" smtClean="0"/>
              <a:t>在社交网络中表现为两个用户关注一批相同的博主，但互相不关注</a:t>
            </a:r>
            <a:endParaRPr lang="en-US" altLang="zh-CN" dirty="0" smtClean="0"/>
          </a:p>
          <a:p>
            <a:pPr lvl="1"/>
            <a:r>
              <a:rPr lang="zh-CN" altLang="en-US" dirty="0" smtClean="0"/>
              <a:t>在医疗实体网络中表现为疾病没有在同一个病人身上同时发生，但仍存在关联</a:t>
            </a:r>
            <a:endParaRPr lang="zh-CN" altLang="en-US" dirty="0"/>
          </a:p>
        </p:txBody>
      </p:sp>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t="10627" b="14564"/>
          <a:stretch/>
        </p:blipFill>
        <p:spPr>
          <a:xfrm>
            <a:off x="8472264" y="44624"/>
            <a:ext cx="2449769" cy="916332"/>
          </a:xfrm>
          <a:prstGeom prst="rect">
            <a:avLst/>
          </a:prstGeom>
        </p:spPr>
      </p:pic>
    </p:spTree>
    <p:extLst>
      <p:ext uri="{BB962C8B-B14F-4D97-AF65-F5344CB8AC3E}">
        <p14:creationId xmlns:p14="http://schemas.microsoft.com/office/powerpoint/2010/main" val="149279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500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par>
                                <p:cTn id="8" presetID="26" presetClass="emph" presetSubtype="0" fill="hold" grpId="0" nodeType="withEffect">
                                  <p:stCondLst>
                                    <p:cond delay="500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par>
                          <p:cTn id="11" fill="hold">
                            <p:stCondLst>
                              <p:cond delay="5500"/>
                            </p:stCondLst>
                            <p:childTnLst>
                              <p:par>
                                <p:cTn id="12" presetID="26" presetClass="emph" presetSubtype="0" fill="hold" nodeType="afterEffect">
                                  <p:stCondLst>
                                    <p:cond delay="10000"/>
                                  </p:stCondLst>
                                  <p:childTnLst>
                                    <p:animEffect transition="out" filter="fade">
                                      <p:cBhvr>
                                        <p:cTn id="13" dur="500" tmFilter="0, 0; .2, .5; .8, .5; 1, 0"/>
                                        <p:tgtEl>
                                          <p:spTgt spid="9"/>
                                        </p:tgtEl>
                                      </p:cBhvr>
                                    </p:animEffect>
                                    <p:animScale>
                                      <p:cBhvr>
                                        <p:cTn id="14" dur="250" autoRev="1" fill="hold"/>
                                        <p:tgtEl>
                                          <p:spTgt spid="9"/>
                                        </p:tgtEl>
                                      </p:cBhvr>
                                      <p:by x="105000" y="105000"/>
                                    </p:animScale>
                                  </p:childTnLst>
                                </p:cTn>
                              </p:par>
                              <p:par>
                                <p:cTn id="15" presetID="26" presetClass="emph" presetSubtype="0" fill="hold" grpId="0" nodeType="withEffect">
                                  <p:stCondLst>
                                    <p:cond delay="1000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50000"/>
                  </a:lnSpc>
                </a:pPr>
                <a:r>
                  <a:rPr lang="zh-CN" altLang="en-US" dirty="0" smtClean="0"/>
                  <a:t>当存在一条边 </a:t>
                </a:r>
                <a14:m>
                  <m:oMath xmlns:m="http://schemas.openxmlformats.org/officeDocument/2006/math">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r>
                          <a:rPr lang="en-US" altLang="zh-CN" i="1">
                            <a:latin typeface="Cambria Math" panose="02040503050406030204" pitchFamily="18" charset="0"/>
                          </a:rPr>
                          <m:t>, </m:t>
                        </m:r>
                        <m:r>
                          <a:rPr lang="en-US" altLang="zh-CN" b="0" i="1" smtClean="0">
                            <a:latin typeface="Cambria Math" panose="02040503050406030204" pitchFamily="18" charset="0"/>
                          </a:rPr>
                          <m:t>𝑗</m:t>
                        </m:r>
                      </m:e>
                    </m:d>
                  </m:oMath>
                </a14:m>
                <a:r>
                  <a:rPr lang="zh-CN" altLang="en-US" dirty="0" smtClean="0"/>
                  <a:t> 时，节点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smtClean="0"/>
                  <a:t> 和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oMath>
                </a14:m>
                <a:r>
                  <a:rPr lang="zh-CN" altLang="en-US" dirty="0" smtClean="0"/>
                  <a:t> 之间理想的</a:t>
                </a:r>
                <a:r>
                  <a:rPr lang="zh-CN" altLang="en-US" b="1" dirty="0" smtClean="0"/>
                  <a:t>显式相似性</a:t>
                </a:r>
                <a:r>
                  <a:rPr lang="zh-CN" altLang="en-US" dirty="0" smtClean="0"/>
                  <a:t>为</a:t>
                </a:r>
                <a:endParaRPr lang="en-US" altLang="zh-CN" dirty="0" smtClean="0"/>
              </a:p>
              <a:p>
                <a:pPr>
                  <a:lnSpc>
                    <a:spcPct val="150000"/>
                  </a:lnSpc>
                </a:pPr>
                <a:r>
                  <a:rPr lang="zh-CN" altLang="en-US" dirty="0" smtClean="0"/>
                  <a:t>通过节点向量计算的</a:t>
                </a:r>
                <a:r>
                  <a:rPr lang="zh-CN" altLang="en-US" b="1" dirty="0" smtClean="0"/>
                  <a:t>显式相似性</a:t>
                </a:r>
                <a:r>
                  <a:rPr lang="zh-CN" altLang="en-US" dirty="0" smtClean="0"/>
                  <a:t>是</a:t>
                </a:r>
                <a:endParaRPr lang="en-US" altLang="zh-CN" dirty="0"/>
              </a:p>
              <a:p>
                <a:pPr>
                  <a:lnSpc>
                    <a:spcPct val="150000"/>
                  </a:lnSpc>
                </a:pPr>
                <a:r>
                  <a:rPr lang="zh-CN" altLang="en-US" dirty="0" smtClean="0"/>
                  <a:t>训练目标是最小化节点向量表示计算的</a:t>
                </a:r>
                <a:r>
                  <a:rPr lang="zh-CN" altLang="en-US" b="1" dirty="0" smtClean="0"/>
                  <a:t>显式相似性</a:t>
                </a:r>
                <a:r>
                  <a:rPr lang="zh-CN" altLang="en-US" dirty="0" smtClean="0"/>
                  <a:t>与真实相似性的差距：</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53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2.3.1 </a:t>
            </a:r>
            <a:r>
              <a:rPr lang="zh-CN" altLang="en-US" dirty="0"/>
              <a:t>显</a:t>
            </a:r>
            <a:r>
              <a:rPr lang="zh-CN" altLang="en-US" dirty="0" smtClean="0"/>
              <a:t>式相似性向量化</a:t>
            </a:r>
            <a:r>
              <a:rPr lang="zh-CN" altLang="en-US" dirty="0"/>
              <a:t>表示学习</a:t>
            </a:r>
          </a:p>
        </p:txBody>
      </p:sp>
      <p:pic>
        <p:nvPicPr>
          <p:cNvPr id="4" name="内容占位符 3"/>
          <p:cNvPicPr>
            <a:picLocks noChangeAspect="1"/>
          </p:cNvPicPr>
          <p:nvPr/>
        </p:nvPicPr>
        <p:blipFill rotWithShape="1">
          <a:blip r:embed="rId4" cstate="print">
            <a:extLst>
              <a:ext uri="{28A0092B-C50C-407E-A947-70E740481C1C}">
                <a14:useLocalDpi xmlns:a14="http://schemas.microsoft.com/office/drawing/2010/main" val="0"/>
              </a:ext>
            </a:extLst>
          </a:blip>
          <a:srcRect t="16173" b="18860"/>
          <a:stretch/>
        </p:blipFill>
        <p:spPr>
          <a:xfrm>
            <a:off x="8544272" y="75155"/>
            <a:ext cx="2787824" cy="905573"/>
          </a:xfrm>
          <a:prstGeom prst="rect">
            <a:avLst/>
          </a:prstGeom>
        </p:spPr>
      </p:pic>
      <p:pic>
        <p:nvPicPr>
          <p:cNvPr id="5" name="图片 4"/>
          <p:cNvPicPr>
            <a:picLocks noChangeAspect="1"/>
          </p:cNvPicPr>
          <p:nvPr/>
        </p:nvPicPr>
        <p:blipFill>
          <a:blip r:embed="rId5"/>
          <a:stretch>
            <a:fillRect/>
          </a:stretch>
        </p:blipFill>
        <p:spPr>
          <a:xfrm>
            <a:off x="5234520" y="1934374"/>
            <a:ext cx="3171825" cy="762000"/>
          </a:xfrm>
          <a:prstGeom prst="rect">
            <a:avLst/>
          </a:prstGeom>
        </p:spPr>
      </p:pic>
      <p:pic>
        <p:nvPicPr>
          <p:cNvPr id="6" name="图片 5"/>
          <p:cNvPicPr>
            <a:picLocks noChangeAspect="1"/>
          </p:cNvPicPr>
          <p:nvPr/>
        </p:nvPicPr>
        <p:blipFill>
          <a:blip r:embed="rId6"/>
          <a:stretch>
            <a:fillRect/>
          </a:stretch>
        </p:blipFill>
        <p:spPr>
          <a:xfrm>
            <a:off x="8760296" y="1435975"/>
            <a:ext cx="1533525" cy="452438"/>
          </a:xfrm>
          <a:prstGeom prst="rect">
            <a:avLst/>
          </a:prstGeom>
        </p:spPr>
      </p:pic>
      <p:pic>
        <p:nvPicPr>
          <p:cNvPr id="7" name="图片 6"/>
          <p:cNvPicPr>
            <a:picLocks noChangeAspect="1"/>
          </p:cNvPicPr>
          <p:nvPr/>
        </p:nvPicPr>
        <p:blipFill>
          <a:blip r:embed="rId7"/>
          <a:stretch>
            <a:fillRect/>
          </a:stretch>
        </p:blipFill>
        <p:spPr>
          <a:xfrm>
            <a:off x="1271464" y="4004710"/>
            <a:ext cx="4862513" cy="2709863"/>
          </a:xfrm>
          <a:prstGeom prst="rect">
            <a:avLst/>
          </a:prstGeom>
        </p:spPr>
      </p:pic>
      <p:pic>
        <p:nvPicPr>
          <p:cNvPr id="8" name="图片 7"/>
          <p:cNvPicPr>
            <a:picLocks noChangeAspect="1"/>
          </p:cNvPicPr>
          <p:nvPr/>
        </p:nvPicPr>
        <p:blipFill>
          <a:blip r:embed="rId8"/>
          <a:stretch>
            <a:fillRect/>
          </a:stretch>
        </p:blipFill>
        <p:spPr>
          <a:xfrm>
            <a:off x="1298586" y="3203712"/>
            <a:ext cx="3076575" cy="676275"/>
          </a:xfrm>
          <a:prstGeom prst="rect">
            <a:avLst/>
          </a:prstGeom>
        </p:spPr>
      </p:pic>
      <p:grpSp>
        <p:nvGrpSpPr>
          <p:cNvPr id="11" name="组合 10"/>
          <p:cNvGrpSpPr/>
          <p:nvPr/>
        </p:nvGrpSpPr>
        <p:grpSpPr>
          <a:xfrm>
            <a:off x="6528048" y="4519587"/>
            <a:ext cx="4397673" cy="709613"/>
            <a:chOff x="6528048" y="4519587"/>
            <a:chExt cx="4397673" cy="709613"/>
          </a:xfrm>
        </p:grpSpPr>
        <p:pic>
          <p:nvPicPr>
            <p:cNvPr id="9" name="图片 8"/>
            <p:cNvPicPr>
              <a:picLocks noChangeAspect="1"/>
            </p:cNvPicPr>
            <p:nvPr/>
          </p:nvPicPr>
          <p:blipFill>
            <a:blip r:embed="rId9"/>
            <a:stretch>
              <a:fillRect/>
            </a:stretch>
          </p:blipFill>
          <p:spPr>
            <a:xfrm>
              <a:off x="7968208" y="4519587"/>
              <a:ext cx="2957513" cy="709613"/>
            </a:xfrm>
            <a:prstGeom prst="rect">
              <a:avLst/>
            </a:prstGeom>
          </p:spPr>
        </p:pic>
        <p:sp>
          <p:nvSpPr>
            <p:cNvPr id="10" name="右箭头 9"/>
            <p:cNvSpPr/>
            <p:nvPr/>
          </p:nvSpPr>
          <p:spPr>
            <a:xfrm>
              <a:off x="6528048" y="4655374"/>
              <a:ext cx="720080" cy="360040"/>
            </a:xfrm>
            <a:prstGeom prst="right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84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50000"/>
                  </a:lnSpc>
                </a:pPr>
                <a:r>
                  <a:rPr lang="zh-CN" altLang="en-US" dirty="0" smtClean="0"/>
                  <a:t>节点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smtClean="0"/>
                  <a:t> 的邻居节点包含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oMath>
                </a14:m>
                <a:r>
                  <a:rPr lang="zh-CN" altLang="en-US" dirty="0" smtClean="0"/>
                  <a:t> 的真实概率为</a:t>
                </a:r>
                <a:endParaRPr lang="en-US" altLang="zh-CN" dirty="0" smtClean="0"/>
              </a:p>
              <a:p>
                <a:pPr>
                  <a:lnSpc>
                    <a:spcPct val="150000"/>
                  </a:lnSpc>
                </a:pPr>
                <a:r>
                  <a:rPr lang="zh-CN" altLang="en-US" dirty="0" smtClean="0"/>
                  <a:t>对于节点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smtClean="0"/>
                  <a:t> ，定义向量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oMath>
                </a14:m>
                <a:r>
                  <a:rPr lang="zh-CN" altLang="en-US" dirty="0" smtClean="0"/>
                  <a:t> 是</a:t>
                </a:r>
                <a:r>
                  <a:rPr lang="zh-CN" altLang="en-US" dirty="0"/>
                  <a:t>作为顶点时的向量化</a:t>
                </a:r>
                <a:r>
                  <a:rPr lang="zh-CN" altLang="en-US" dirty="0" smtClean="0"/>
                  <a:t>表示，向量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是</a:t>
                </a:r>
                <a:r>
                  <a:rPr lang="zh-CN" altLang="en-US" dirty="0" smtClean="0"/>
                  <a:t>作为</a:t>
                </a:r>
                <a:r>
                  <a:rPr lang="zh-CN" altLang="en-US" dirty="0"/>
                  <a:t>邻居</a:t>
                </a:r>
                <a:r>
                  <a:rPr lang="zh-CN" altLang="en-US" dirty="0" smtClean="0"/>
                  <a:t>时</a:t>
                </a:r>
                <a:r>
                  <a:rPr lang="zh-CN" altLang="en-US" dirty="0"/>
                  <a:t>的向量化</a:t>
                </a:r>
                <a:r>
                  <a:rPr lang="zh-CN" altLang="en-US" dirty="0" smtClean="0"/>
                  <a:t>表示。那么节点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oMath>
                </a14:m>
                <a:r>
                  <a:rPr lang="zh-CN" altLang="en-US" dirty="0" smtClean="0"/>
                  <a:t> 是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smtClean="0"/>
                  <a:t> 的邻居的概率为</a:t>
                </a:r>
                <a:endParaRPr lang="en-US" altLang="zh-CN" dirty="0" smtClean="0"/>
              </a:p>
              <a:p>
                <a:pPr>
                  <a:lnSpc>
                    <a:spcPct val="150000"/>
                  </a:lnSpc>
                </a:pPr>
                <a:r>
                  <a:rPr lang="zh-CN" altLang="en-US" dirty="0" smtClean="0"/>
                  <a:t>训练</a:t>
                </a:r>
                <a:r>
                  <a:rPr lang="zh-CN" altLang="en-US" dirty="0"/>
                  <a:t>目标是最小</a:t>
                </a:r>
                <a:r>
                  <a:rPr lang="zh-CN" altLang="en-US" dirty="0" smtClean="0"/>
                  <a:t>化使用</a:t>
                </a:r>
                <a:r>
                  <a:rPr lang="zh-CN" altLang="en-US" b="1" dirty="0" smtClean="0"/>
                  <a:t>隐式相似性</a:t>
                </a:r>
                <a:r>
                  <a:rPr lang="zh-CN" altLang="en-US" dirty="0" smtClean="0"/>
                  <a:t>向量计算的概率与真实概率的</a:t>
                </a:r>
                <a:r>
                  <a:rPr lang="zh-CN" altLang="en-US" dirty="0"/>
                  <a:t>差距</a:t>
                </a:r>
                <a:endParaRPr lang="en-US" altLang="zh-CN" dirty="0"/>
              </a:p>
              <a:p>
                <a:pPr>
                  <a:lnSpc>
                    <a:spcPct val="150000"/>
                  </a:lnSpc>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53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smtClean="0"/>
              <a:t>2.3.2 </a:t>
            </a:r>
            <a:r>
              <a:rPr lang="zh-CN" altLang="en-US" dirty="0" smtClean="0"/>
              <a:t>隐式相似性</a:t>
            </a:r>
            <a:r>
              <a:rPr lang="zh-CN" altLang="en-US" dirty="0"/>
              <a:t>向量化表示学习</a:t>
            </a:r>
            <a:endParaRPr lang="zh-CN" altLang="en-US" b="0" dirty="0"/>
          </a:p>
        </p:txBody>
      </p:sp>
      <p:pic>
        <p:nvPicPr>
          <p:cNvPr id="4" name="内容占位符 3"/>
          <p:cNvPicPr>
            <a:picLocks noChangeAspect="1"/>
          </p:cNvPicPr>
          <p:nvPr/>
        </p:nvPicPr>
        <p:blipFill rotWithShape="1">
          <a:blip r:embed="rId4" cstate="print">
            <a:extLst>
              <a:ext uri="{28A0092B-C50C-407E-A947-70E740481C1C}">
                <a14:useLocalDpi xmlns:a14="http://schemas.microsoft.com/office/drawing/2010/main" val="0"/>
              </a:ext>
            </a:extLst>
          </a:blip>
          <a:srcRect t="16173" b="18860"/>
          <a:stretch/>
        </p:blipFill>
        <p:spPr>
          <a:xfrm>
            <a:off x="8544272" y="75155"/>
            <a:ext cx="2787824" cy="905573"/>
          </a:xfrm>
          <a:prstGeom prst="rect">
            <a:avLst/>
          </a:prstGeom>
        </p:spPr>
      </p:pic>
      <p:pic>
        <p:nvPicPr>
          <p:cNvPr id="5" name="图片 4"/>
          <p:cNvPicPr>
            <a:picLocks noChangeAspect="1"/>
          </p:cNvPicPr>
          <p:nvPr/>
        </p:nvPicPr>
        <p:blipFill>
          <a:blip r:embed="rId5"/>
          <a:stretch>
            <a:fillRect/>
          </a:stretch>
        </p:blipFill>
        <p:spPr>
          <a:xfrm>
            <a:off x="6168008" y="1412776"/>
            <a:ext cx="1624013" cy="442913"/>
          </a:xfrm>
          <a:prstGeom prst="rect">
            <a:avLst/>
          </a:prstGeom>
        </p:spPr>
      </p:pic>
      <p:pic>
        <p:nvPicPr>
          <p:cNvPr id="6" name="图片 5"/>
          <p:cNvPicPr>
            <a:picLocks noChangeAspect="1"/>
          </p:cNvPicPr>
          <p:nvPr/>
        </p:nvPicPr>
        <p:blipFill rotWithShape="1">
          <a:blip r:embed="rId6"/>
          <a:srcRect t="11523"/>
          <a:stretch/>
        </p:blipFill>
        <p:spPr>
          <a:xfrm>
            <a:off x="6672064" y="2467149"/>
            <a:ext cx="3371850" cy="745827"/>
          </a:xfrm>
          <a:prstGeom prst="rect">
            <a:avLst/>
          </a:prstGeom>
        </p:spPr>
      </p:pic>
      <p:pic>
        <p:nvPicPr>
          <p:cNvPr id="7" name="图片 6"/>
          <p:cNvPicPr>
            <a:picLocks noChangeAspect="1"/>
          </p:cNvPicPr>
          <p:nvPr/>
        </p:nvPicPr>
        <p:blipFill>
          <a:blip r:embed="rId7"/>
          <a:stretch>
            <a:fillRect/>
          </a:stretch>
        </p:blipFill>
        <p:spPr>
          <a:xfrm>
            <a:off x="1327695" y="3753803"/>
            <a:ext cx="4757738" cy="2924175"/>
          </a:xfrm>
          <a:prstGeom prst="rect">
            <a:avLst/>
          </a:prstGeom>
        </p:spPr>
      </p:pic>
      <p:grpSp>
        <p:nvGrpSpPr>
          <p:cNvPr id="10" name="组合 9"/>
          <p:cNvGrpSpPr/>
          <p:nvPr/>
        </p:nvGrpSpPr>
        <p:grpSpPr>
          <a:xfrm>
            <a:off x="6494934" y="4437112"/>
            <a:ext cx="4353594" cy="785813"/>
            <a:chOff x="6259934" y="4581128"/>
            <a:chExt cx="4353594" cy="785813"/>
          </a:xfrm>
        </p:grpSpPr>
        <p:pic>
          <p:nvPicPr>
            <p:cNvPr id="8" name="图片 7"/>
            <p:cNvPicPr>
              <a:picLocks noChangeAspect="1"/>
            </p:cNvPicPr>
            <p:nvPr/>
          </p:nvPicPr>
          <p:blipFill>
            <a:blip r:embed="rId8"/>
            <a:stretch>
              <a:fillRect/>
            </a:stretch>
          </p:blipFill>
          <p:spPr>
            <a:xfrm>
              <a:off x="7575053" y="4581128"/>
              <a:ext cx="3038475" cy="785813"/>
            </a:xfrm>
            <a:prstGeom prst="rect">
              <a:avLst/>
            </a:prstGeom>
          </p:spPr>
        </p:pic>
        <p:sp>
          <p:nvSpPr>
            <p:cNvPr id="9" name="右箭头 8"/>
            <p:cNvSpPr/>
            <p:nvPr/>
          </p:nvSpPr>
          <p:spPr>
            <a:xfrm>
              <a:off x="6259934" y="4794015"/>
              <a:ext cx="720080" cy="360040"/>
            </a:xfrm>
            <a:prstGeom prst="right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6500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62298" y="1340767"/>
            <a:ext cx="4269606" cy="5400601"/>
          </a:xfrm>
        </p:spPr>
        <p:txBody>
          <a:bodyPr>
            <a:normAutofit/>
          </a:bodyPr>
          <a:lstStyle/>
          <a:p>
            <a:pPr>
              <a:lnSpc>
                <a:spcPct val="100000"/>
              </a:lnSpc>
            </a:pPr>
            <a:r>
              <a:rPr lang="zh-CN" altLang="en-US" sz="1800" dirty="0" smtClean="0"/>
              <a:t>建立实体关系网络</a:t>
            </a:r>
            <a:endParaRPr lang="en-US" altLang="zh-CN" sz="1800" dirty="0" smtClean="0"/>
          </a:p>
          <a:p>
            <a:pPr>
              <a:lnSpc>
                <a:spcPct val="100000"/>
              </a:lnSpc>
            </a:pPr>
            <a:endParaRPr lang="en-US" altLang="zh-CN" sz="1800" dirty="0" smtClean="0"/>
          </a:p>
          <a:p>
            <a:pPr>
              <a:lnSpc>
                <a:spcPct val="100000"/>
              </a:lnSpc>
            </a:pPr>
            <a:r>
              <a:rPr lang="zh-CN" altLang="en-US" sz="1800" dirty="0" smtClean="0"/>
              <a:t>初始化显式相似性向量；从边集合中随机抽取一条边，根据边的关系计算显式相似度，更新向量表示</a:t>
            </a:r>
            <a:endParaRPr lang="en-US" altLang="zh-CN" sz="1800" dirty="0" smtClean="0"/>
          </a:p>
          <a:p>
            <a:pPr>
              <a:lnSpc>
                <a:spcPct val="100000"/>
              </a:lnSpc>
            </a:pPr>
            <a:endParaRPr lang="en-US" altLang="zh-CN" sz="1800" dirty="0" smtClean="0"/>
          </a:p>
          <a:p>
            <a:pPr>
              <a:lnSpc>
                <a:spcPct val="100000"/>
              </a:lnSpc>
            </a:pPr>
            <a:r>
              <a:rPr lang="zh-CN" altLang="en-US" sz="1800" dirty="0" smtClean="0"/>
              <a:t>初始化隐式</a:t>
            </a:r>
            <a:r>
              <a:rPr lang="zh-CN" altLang="en-US" sz="1800" dirty="0"/>
              <a:t>相似性</a:t>
            </a:r>
            <a:r>
              <a:rPr lang="zh-CN" altLang="en-US" sz="1800" dirty="0" smtClean="0"/>
              <a:t>向量；从顶点集合中随机抽取一个顶点，计算隐式相似度，更新向量表示</a:t>
            </a:r>
            <a:endParaRPr lang="en-US" altLang="zh-CN" sz="1800" dirty="0" smtClean="0"/>
          </a:p>
          <a:p>
            <a:pPr>
              <a:lnSpc>
                <a:spcPct val="100000"/>
              </a:lnSpc>
            </a:pPr>
            <a:endParaRPr lang="en-US" altLang="zh-CN" sz="1800" dirty="0" smtClean="0"/>
          </a:p>
          <a:p>
            <a:pPr>
              <a:lnSpc>
                <a:spcPct val="100000"/>
              </a:lnSpc>
            </a:pPr>
            <a:r>
              <a:rPr lang="zh-CN" altLang="en-US" sz="1800" dirty="0" smtClean="0"/>
              <a:t>结合显式和隐式相似性，计算相似矩阵</a:t>
            </a:r>
            <a:endParaRPr lang="zh-CN" altLang="en-US" sz="1800" dirty="0"/>
          </a:p>
        </p:txBody>
      </p:sp>
      <p:sp>
        <p:nvSpPr>
          <p:cNvPr id="3" name="标题 2"/>
          <p:cNvSpPr>
            <a:spLocks noGrp="1"/>
          </p:cNvSpPr>
          <p:nvPr>
            <p:ph type="title"/>
          </p:nvPr>
        </p:nvSpPr>
        <p:spPr/>
        <p:txBody>
          <a:bodyPr/>
          <a:lstStyle/>
          <a:p>
            <a:r>
              <a:rPr lang="en-US" altLang="zh-CN" dirty="0" smtClean="0"/>
              <a:t>2.4 </a:t>
            </a:r>
            <a:r>
              <a:rPr lang="zh-CN" altLang="en-US" dirty="0" smtClean="0"/>
              <a:t>相似性向量化</a:t>
            </a:r>
            <a:r>
              <a:rPr lang="zh-CN" altLang="en-US" dirty="0"/>
              <a:t>表示学习</a:t>
            </a:r>
          </a:p>
        </p:txBody>
      </p:sp>
      <p:pic>
        <p:nvPicPr>
          <p:cNvPr id="4" name="内容占位符 3"/>
          <p:cNvPicPr>
            <a:picLocks noChangeAspect="1"/>
          </p:cNvPicPr>
          <p:nvPr/>
        </p:nvPicPr>
        <p:blipFill rotWithShape="1">
          <a:blip r:embed="rId3" cstate="print">
            <a:extLst>
              <a:ext uri="{28A0092B-C50C-407E-A947-70E740481C1C}">
                <a14:useLocalDpi xmlns:a14="http://schemas.microsoft.com/office/drawing/2010/main" val="0"/>
              </a:ext>
            </a:extLst>
          </a:blip>
          <a:srcRect t="16173" b="18860"/>
          <a:stretch/>
        </p:blipFill>
        <p:spPr>
          <a:xfrm>
            <a:off x="8544272" y="75155"/>
            <a:ext cx="2787824" cy="905573"/>
          </a:xfrm>
          <a:prstGeom prst="rect">
            <a:avLst/>
          </a:prstGeom>
        </p:spPr>
      </p:pic>
      <p:pic>
        <p:nvPicPr>
          <p:cNvPr id="12" name="内容占位符 6"/>
          <p:cNvPicPr>
            <a:picLocks noChangeAspect="1"/>
          </p:cNvPicPr>
          <p:nvPr/>
        </p:nvPicPr>
        <p:blipFill>
          <a:blip r:embed="rId4"/>
          <a:stretch>
            <a:fillRect/>
          </a:stretch>
        </p:blipFill>
        <p:spPr>
          <a:xfrm>
            <a:off x="5567530" y="1375228"/>
            <a:ext cx="6287572" cy="3853972"/>
          </a:xfrm>
          <a:prstGeom prst="rect">
            <a:avLst/>
          </a:prstGeom>
        </p:spPr>
      </p:pic>
      <p:sp>
        <p:nvSpPr>
          <p:cNvPr id="15" name="等腰三角形 14"/>
          <p:cNvSpPr/>
          <p:nvPr/>
        </p:nvSpPr>
        <p:spPr>
          <a:xfrm rot="5400000">
            <a:off x="5543733" y="2228661"/>
            <a:ext cx="144016" cy="9642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等腰三角形 15"/>
          <p:cNvSpPr/>
          <p:nvPr/>
        </p:nvSpPr>
        <p:spPr>
          <a:xfrm rot="5400000">
            <a:off x="5543733" y="2444685"/>
            <a:ext cx="144016" cy="9642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等腰三角形 16"/>
          <p:cNvSpPr/>
          <p:nvPr/>
        </p:nvSpPr>
        <p:spPr>
          <a:xfrm rot="5400000">
            <a:off x="5543733" y="3380789"/>
            <a:ext cx="144016" cy="9642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等腰三角形 17"/>
          <p:cNvSpPr/>
          <p:nvPr/>
        </p:nvSpPr>
        <p:spPr>
          <a:xfrm rot="5400000">
            <a:off x="5543733" y="4964965"/>
            <a:ext cx="144016" cy="96422"/>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843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xit" presetSubtype="0" fill="hold" grpId="1" nodeType="withEffect">
                                  <p:stCondLst>
                                    <p:cond delay="500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ntr" presetSubtype="0" fill="hold" grpId="0" nodeType="withEffect">
                                  <p:stCondLst>
                                    <p:cond delay="50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5000"/>
                            </p:stCondLst>
                            <p:childTnLst>
                              <p:par>
                                <p:cTn id="12" presetID="1" presetClass="entr" presetSubtype="0" fill="hold" grpId="0" nodeType="afterEffect">
                                  <p:stCondLst>
                                    <p:cond delay="7000"/>
                                  </p:stCondLst>
                                  <p:childTnLst>
                                    <p:set>
                                      <p:cBhvr>
                                        <p:cTn id="13" dur="1" fill="hold">
                                          <p:stCondLst>
                                            <p:cond delay="0"/>
                                          </p:stCondLst>
                                        </p:cTn>
                                        <p:tgtEl>
                                          <p:spTgt spid="2">
                                            <p:txEl>
                                              <p:pRg st="4" end="4"/>
                                            </p:txEl>
                                          </p:spTgt>
                                        </p:tgtEl>
                                        <p:attrNameLst>
                                          <p:attrName>style.visibility</p:attrName>
                                        </p:attrNameLst>
                                      </p:cBhvr>
                                      <p:to>
                                        <p:strVal val="visible"/>
                                      </p:to>
                                    </p:set>
                                  </p:childTnLst>
                                </p:cTn>
                              </p:par>
                              <p:par>
                                <p:cTn id="14" presetID="1" presetClass="exit" presetSubtype="0" fill="hold" grpId="1" nodeType="withEffect">
                                  <p:stCondLst>
                                    <p:cond delay="7000"/>
                                  </p:stCondLst>
                                  <p:childTnLst>
                                    <p:set>
                                      <p:cBhvr>
                                        <p:cTn id="15" dur="1" fill="hold">
                                          <p:stCondLst>
                                            <p:cond delay="0"/>
                                          </p:stCondLst>
                                        </p:cTn>
                                        <p:tgtEl>
                                          <p:spTgt spid="16"/>
                                        </p:tgtEl>
                                        <p:attrNameLst>
                                          <p:attrName>style.visibility</p:attrName>
                                        </p:attrNameLst>
                                      </p:cBhvr>
                                      <p:to>
                                        <p:strVal val="hidden"/>
                                      </p:to>
                                    </p:set>
                                  </p:childTnLst>
                                </p:cTn>
                              </p:par>
                              <p:par>
                                <p:cTn id="16" presetID="1" presetClass="entr" presetSubtype="0" fill="hold" grpId="0" nodeType="withEffect">
                                  <p:stCondLst>
                                    <p:cond delay="700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12000"/>
                            </p:stCondLst>
                            <p:childTnLst>
                              <p:par>
                                <p:cTn id="19" presetID="1" presetClass="entr" presetSubtype="0" fill="hold" grpId="0" nodeType="afterEffect">
                                  <p:stCondLst>
                                    <p:cond delay="700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xit" presetSubtype="0" fill="hold" grpId="1" nodeType="withEffect">
                                  <p:stCondLst>
                                    <p:cond delay="700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70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5" grpId="1" animBg="1"/>
      <p:bldP spid="16" grpId="0" animBg="1"/>
      <p:bldP spid="16" grpId="1" animBg="1"/>
      <p:bldP spid="17" grpId="0" animBg="1"/>
      <p:bldP spid="17" grpId="1"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62298" y="1340767"/>
            <a:ext cx="10246270" cy="3240361"/>
          </a:xfrm>
        </p:spPr>
        <p:txBody>
          <a:bodyPr/>
          <a:lstStyle/>
          <a:p>
            <a:r>
              <a:rPr lang="zh-CN" altLang="en-US" dirty="0" smtClean="0"/>
              <a:t>将显式相似度向量和隐式相似度向量拼接</a:t>
            </a:r>
            <a:r>
              <a:rPr lang="zh-CN" altLang="en-US" dirty="0"/>
              <a:t>到一起，作为整体表示</a:t>
            </a:r>
            <a:r>
              <a:rPr lang="zh-CN" altLang="en-US" dirty="0" smtClean="0"/>
              <a:t>医疗实体关系网络中节点的</a:t>
            </a:r>
            <a:r>
              <a:rPr lang="zh-CN" altLang="en-US" dirty="0"/>
              <a:t>向量化</a:t>
            </a:r>
            <a:r>
              <a:rPr lang="zh-CN" altLang="en-US" dirty="0" smtClean="0"/>
              <a:t>表示</a:t>
            </a:r>
            <a:endParaRPr lang="en-US" altLang="zh-CN" dirty="0" smtClean="0"/>
          </a:p>
          <a:p>
            <a:endParaRPr lang="en-US" altLang="zh-CN" dirty="0" smtClean="0"/>
          </a:p>
          <a:p>
            <a:r>
              <a:rPr lang="zh-CN" altLang="en-US" dirty="0" smtClean="0"/>
              <a:t>计算网络中所有节点之间的余弦相似度，可以得到最终的疾病相似矩阵</a:t>
            </a:r>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a:t>2.5 </a:t>
            </a:r>
            <a:r>
              <a:rPr lang="zh-CN" altLang="en-US" dirty="0"/>
              <a:t>疾病相似矩阵建立</a:t>
            </a:r>
          </a:p>
        </p:txBody>
      </p:sp>
      <p:pic>
        <p:nvPicPr>
          <p:cNvPr id="5" name="图片 4"/>
          <p:cNvPicPr>
            <a:picLocks noChangeAspect="1"/>
          </p:cNvPicPr>
          <p:nvPr/>
        </p:nvPicPr>
        <p:blipFill>
          <a:blip r:embed="rId3"/>
          <a:stretch>
            <a:fillRect/>
          </a:stretch>
        </p:blipFill>
        <p:spPr>
          <a:xfrm>
            <a:off x="1329680" y="3429000"/>
            <a:ext cx="3405188" cy="942975"/>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t="14564" b="14564"/>
          <a:stretch/>
        </p:blipFill>
        <p:spPr>
          <a:xfrm>
            <a:off x="3431704" y="4581128"/>
            <a:ext cx="5302718" cy="1879080"/>
          </a:xfrm>
          <a:prstGeom prst="rect">
            <a:avLst/>
          </a:prstGeom>
        </p:spPr>
      </p:pic>
    </p:spTree>
    <p:extLst>
      <p:ext uri="{BB962C8B-B14F-4D97-AF65-F5344CB8AC3E}">
        <p14:creationId xmlns:p14="http://schemas.microsoft.com/office/powerpoint/2010/main" val="1330056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跨网络数据</a:t>
            </a:r>
            <a:r>
              <a:rPr lang="zh-CN" altLang="en-US" dirty="0" smtClean="0"/>
              <a:t>融合</a:t>
            </a:r>
            <a:r>
              <a:rPr lang="zh-CN" altLang="en-US" dirty="0"/>
              <a:t>与</a:t>
            </a:r>
            <a:r>
              <a:rPr lang="zh-CN" altLang="en-US" dirty="0" smtClean="0"/>
              <a:t>疾病</a:t>
            </a:r>
            <a:r>
              <a:rPr lang="zh-CN" altLang="en-US" dirty="0"/>
              <a:t>预测模型构建</a:t>
            </a:r>
          </a:p>
        </p:txBody>
      </p:sp>
      <p:sp>
        <p:nvSpPr>
          <p:cNvPr id="3" name="文本框 2"/>
          <p:cNvSpPr txBox="1"/>
          <p:nvPr/>
        </p:nvSpPr>
        <p:spPr>
          <a:xfrm>
            <a:off x="767408" y="1456700"/>
            <a:ext cx="864096" cy="1631216"/>
          </a:xfrm>
          <a:prstGeom prst="rect">
            <a:avLst/>
          </a:prstGeom>
          <a:noFill/>
        </p:spPr>
        <p:txBody>
          <a:bodyPr wrap="square" rtlCol="0">
            <a:spAutoFit/>
          </a:bodyPr>
          <a:lstStyle/>
          <a:p>
            <a:r>
              <a:rPr lang="en-US" altLang="zh-CN" sz="10000" b="1" i="1" dirty="0" smtClean="0">
                <a:solidFill>
                  <a:srgbClr val="009241"/>
                </a:solidFill>
                <a:latin typeface="Arial" panose="020B0604020202020204" pitchFamily="34" charset="0"/>
                <a:cs typeface="Arial" panose="020B0604020202020204" pitchFamily="34" charset="0"/>
              </a:rPr>
              <a:t>3</a:t>
            </a:r>
            <a:endParaRPr lang="zh-CN" altLang="en-US" sz="10000" b="1" i="1" dirty="0">
              <a:solidFill>
                <a:srgbClr val="00924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919" r="50001"/>
          <a:stretch/>
        </p:blipFill>
        <p:spPr>
          <a:xfrm>
            <a:off x="10823848" y="4319937"/>
            <a:ext cx="1368152" cy="2538063"/>
          </a:xfrm>
          <a:prstGeom prst="rect">
            <a:avLst/>
          </a:prstGeom>
          <a:effectLst/>
        </p:spPr>
      </p:pic>
    </p:spTree>
    <p:extLst>
      <p:ext uri="{BB962C8B-B14F-4D97-AF65-F5344CB8AC3E}">
        <p14:creationId xmlns:p14="http://schemas.microsoft.com/office/powerpoint/2010/main" val="1718327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51621" y="1700808"/>
            <a:ext cx="11405142" cy="4752528"/>
          </a:xfrm>
        </p:spPr>
      </p:pic>
      <p:sp>
        <p:nvSpPr>
          <p:cNvPr id="3" name="标题 2"/>
          <p:cNvSpPr>
            <a:spLocks noGrp="1"/>
          </p:cNvSpPr>
          <p:nvPr>
            <p:ph type="title"/>
          </p:nvPr>
        </p:nvSpPr>
        <p:spPr/>
        <p:txBody>
          <a:bodyPr/>
          <a:lstStyle/>
          <a:p>
            <a:r>
              <a:rPr lang="en-US" altLang="zh-CN" dirty="0" smtClean="0"/>
              <a:t>3. </a:t>
            </a:r>
            <a:r>
              <a:rPr lang="zh-CN" altLang="en-US" dirty="0" smtClean="0"/>
              <a:t>算法流程</a:t>
            </a:r>
            <a:endParaRPr lang="zh-CN" altLang="en-US" dirty="0"/>
          </a:p>
        </p:txBody>
      </p:sp>
    </p:spTree>
    <p:extLst>
      <p:ext uri="{BB962C8B-B14F-4D97-AF65-F5344CB8AC3E}">
        <p14:creationId xmlns:p14="http://schemas.microsoft.com/office/powerpoint/2010/main" val="888935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原始数据处理</a:t>
            </a:r>
            <a:endParaRPr lang="en-US" altLang="zh-CN" dirty="0" smtClean="0"/>
          </a:p>
          <a:p>
            <a:pPr lvl="1"/>
            <a:r>
              <a:rPr lang="zh-CN" altLang="en-US" dirty="0" smtClean="0"/>
              <a:t>将病人住院期间的检查数据，筛选出</a:t>
            </a:r>
            <a:r>
              <a:rPr lang="en-US" altLang="zh-CN" dirty="0" smtClean="0"/>
              <a:t>753</a:t>
            </a:r>
            <a:r>
              <a:rPr lang="zh-CN" altLang="en-US" dirty="0" smtClean="0"/>
              <a:t>个检查项目</a:t>
            </a:r>
            <a:endParaRPr lang="en-US" altLang="zh-CN" dirty="0" smtClean="0"/>
          </a:p>
          <a:p>
            <a:pPr lvl="1"/>
            <a:r>
              <a:rPr lang="zh-CN" altLang="en-US" dirty="0" smtClean="0"/>
              <a:t>对每一项检查结果，进行数值转换和归一化处理</a:t>
            </a:r>
            <a:endParaRPr lang="en-US" altLang="zh-CN" dirty="0" smtClean="0"/>
          </a:p>
          <a:p>
            <a:pPr lvl="1"/>
            <a:r>
              <a:rPr lang="zh-CN" altLang="en-US" dirty="0" smtClean="0"/>
              <a:t>增加病人的人口统计学信息</a:t>
            </a:r>
            <a:endParaRPr lang="en-US" altLang="zh-CN" dirty="0" smtClean="0"/>
          </a:p>
          <a:p>
            <a:pPr marL="0" indent="0">
              <a:buNone/>
            </a:pPr>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en-US" altLang="zh-CN" dirty="0" smtClean="0"/>
              <a:t>3.1 </a:t>
            </a:r>
            <a:r>
              <a:rPr lang="zh-CN" altLang="en-US" dirty="0" smtClean="0"/>
              <a:t>原始数据提取和预处理</a:t>
            </a:r>
            <a:endParaRPr lang="zh-CN" altLang="en-US" dirty="0"/>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28344" b="30314"/>
          <a:stretch/>
        </p:blipFill>
        <p:spPr>
          <a:xfrm>
            <a:off x="7680176" y="116632"/>
            <a:ext cx="4161743" cy="86027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7608" y="3717032"/>
            <a:ext cx="6312024" cy="2366501"/>
          </a:xfrm>
          <a:prstGeom prst="rect">
            <a:avLst/>
          </a:prstGeom>
        </p:spPr>
      </p:pic>
    </p:spTree>
    <p:extLst>
      <p:ext uri="{BB962C8B-B14F-4D97-AF65-F5344CB8AC3E}">
        <p14:creationId xmlns:p14="http://schemas.microsoft.com/office/powerpoint/2010/main" val="3565308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降噪自编码器栈模型（</a:t>
            </a:r>
            <a:r>
              <a:rPr lang="en-US" altLang="zh-CN" dirty="0"/>
              <a:t>S</a:t>
            </a:r>
            <a:r>
              <a:rPr lang="en-US" altLang="zh-CN" dirty="0" smtClean="0"/>
              <a:t>tack of </a:t>
            </a:r>
            <a:r>
              <a:rPr lang="en-US" altLang="zh-CN" dirty="0" err="1" smtClean="0"/>
              <a:t>Denoising</a:t>
            </a:r>
            <a:r>
              <a:rPr lang="en-US" altLang="zh-CN" dirty="0" smtClean="0"/>
              <a:t> </a:t>
            </a:r>
            <a:r>
              <a:rPr lang="en-US" altLang="zh-CN" dirty="0" err="1" smtClean="0"/>
              <a:t>Autoencoders</a:t>
            </a:r>
            <a:r>
              <a:rPr lang="en-US" altLang="zh-CN" dirty="0" smtClean="0"/>
              <a:t>, SDA</a:t>
            </a:r>
            <a:r>
              <a:rPr lang="zh-CN" altLang="en-US" dirty="0" smtClean="0"/>
              <a:t>）</a:t>
            </a:r>
            <a:endParaRPr lang="en-US" altLang="zh-CN" dirty="0" smtClean="0"/>
          </a:p>
          <a:p>
            <a:pPr marL="0" indent="0">
              <a:buNone/>
            </a:pPr>
            <a:endParaRPr lang="zh-CN" altLang="en-US" dirty="0"/>
          </a:p>
        </p:txBody>
      </p:sp>
      <p:sp>
        <p:nvSpPr>
          <p:cNvPr id="3" name="标题 2"/>
          <p:cNvSpPr>
            <a:spLocks noGrp="1"/>
          </p:cNvSpPr>
          <p:nvPr>
            <p:ph type="title"/>
          </p:nvPr>
        </p:nvSpPr>
        <p:spPr/>
        <p:txBody>
          <a:bodyPr/>
          <a:lstStyle/>
          <a:p>
            <a:r>
              <a:rPr lang="en-US" altLang="zh-CN" dirty="0"/>
              <a:t>3.2 </a:t>
            </a:r>
            <a:r>
              <a:rPr lang="zh-CN" altLang="en-US" dirty="0"/>
              <a:t>医疗数据特征学习</a:t>
            </a:r>
          </a:p>
        </p:txBody>
      </p:sp>
      <p:pic>
        <p:nvPicPr>
          <p:cNvPr id="5" name="图片 4"/>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250000"/>
                    </a14:imgEffect>
                    <a14:imgEffect>
                      <a14:brightnessContrast contrast="-35000"/>
                    </a14:imgEffect>
                  </a14:imgLayer>
                </a14:imgProps>
              </a:ext>
              <a:ext uri="{28A0092B-C50C-407E-A947-70E740481C1C}">
                <a14:useLocalDpi xmlns:a14="http://schemas.microsoft.com/office/drawing/2010/main" val="0"/>
              </a:ext>
            </a:extLst>
          </a:blip>
          <a:srcRect t="10638" b="10638"/>
          <a:stretch/>
        </p:blipFill>
        <p:spPr>
          <a:xfrm>
            <a:off x="6055527" y="1844824"/>
            <a:ext cx="5701259" cy="2244113"/>
          </a:xfrm>
          <a:prstGeom prst="rect">
            <a:avLst/>
          </a:prstGeom>
        </p:spPr>
      </p:pic>
      <p:graphicFrame>
        <p:nvGraphicFramePr>
          <p:cNvPr id="7" name="图示 6"/>
          <p:cNvGraphicFramePr/>
          <p:nvPr>
            <p:extLst>
              <p:ext uri="{D42A27DB-BD31-4B8C-83A1-F6EECF244321}">
                <p14:modId xmlns:p14="http://schemas.microsoft.com/office/powerpoint/2010/main" val="614176263"/>
              </p:ext>
            </p:extLst>
          </p:nvPr>
        </p:nvGraphicFramePr>
        <p:xfrm>
          <a:off x="6587240" y="4350803"/>
          <a:ext cx="4702292" cy="6182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矩形 7"/>
          <p:cNvSpPr/>
          <p:nvPr/>
        </p:nvSpPr>
        <p:spPr>
          <a:xfrm>
            <a:off x="7855390" y="1844825"/>
            <a:ext cx="3901396" cy="23515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623392" y="2127731"/>
            <a:ext cx="2570649" cy="637453"/>
            <a:chOff x="623392" y="2127731"/>
            <a:chExt cx="2570649" cy="637453"/>
          </a:xfrm>
        </p:grpSpPr>
        <p:pic>
          <p:nvPicPr>
            <p:cNvPr id="9" name="图片 8"/>
            <p:cNvPicPr>
              <a:picLocks noChangeAspect="1"/>
            </p:cNvPicPr>
            <p:nvPr/>
          </p:nvPicPr>
          <p:blipFill>
            <a:blip r:embed="rId10"/>
            <a:stretch>
              <a:fillRect/>
            </a:stretch>
          </p:blipFill>
          <p:spPr>
            <a:xfrm>
              <a:off x="1684328" y="2227382"/>
              <a:ext cx="1509713" cy="438150"/>
            </a:xfrm>
            <a:prstGeom prst="rect">
              <a:avLst/>
            </a:prstGeom>
          </p:spPr>
        </p:pic>
        <p:grpSp>
          <p:nvGrpSpPr>
            <p:cNvPr id="17" name="组合 16"/>
            <p:cNvGrpSpPr/>
            <p:nvPr/>
          </p:nvGrpSpPr>
          <p:grpSpPr>
            <a:xfrm>
              <a:off x="623392" y="2127731"/>
              <a:ext cx="637453" cy="637453"/>
              <a:chOff x="0" y="333"/>
              <a:chExt cx="637453" cy="637453"/>
            </a:xfrm>
          </p:grpSpPr>
          <p:sp>
            <p:nvSpPr>
              <p:cNvPr id="18" name="椭圆 17"/>
              <p:cNvSpPr/>
              <p:nvPr/>
            </p:nvSpPr>
            <p:spPr>
              <a:xfrm>
                <a:off x="0" y="333"/>
                <a:ext cx="637453" cy="637453"/>
              </a:xfrm>
              <a:prstGeom prst="ellipse">
                <a:avLst/>
              </a:prstGeom>
              <a:solidFill>
                <a:srgbClr val="AAD06B"/>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椭圆 4"/>
              <p:cNvSpPr txBox="1"/>
              <p:nvPr/>
            </p:nvSpPr>
            <p:spPr>
              <a:xfrm>
                <a:off x="93353" y="93686"/>
                <a:ext cx="450747" cy="4507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b="1" kern="1200" dirty="0" smtClean="0">
                    <a:solidFill>
                      <a:schemeClr val="bg1"/>
                    </a:solidFill>
                  </a:rPr>
                  <a:t>增加噪声</a:t>
                </a:r>
                <a:endParaRPr lang="zh-CN" altLang="en-US" sz="1300" b="1" kern="1200" dirty="0">
                  <a:solidFill>
                    <a:schemeClr val="bg1"/>
                  </a:solidFill>
                </a:endParaRPr>
              </a:p>
            </p:txBody>
          </p:sp>
        </p:grpSp>
      </p:grpSp>
      <p:grpSp>
        <p:nvGrpSpPr>
          <p:cNvPr id="6" name="组合 5"/>
          <p:cNvGrpSpPr/>
          <p:nvPr/>
        </p:nvGrpSpPr>
        <p:grpSpPr>
          <a:xfrm>
            <a:off x="623392" y="3501008"/>
            <a:ext cx="3862435" cy="934930"/>
            <a:chOff x="623392" y="3501008"/>
            <a:chExt cx="3862435" cy="934930"/>
          </a:xfrm>
        </p:grpSpPr>
        <p:grpSp>
          <p:nvGrpSpPr>
            <p:cNvPr id="4" name="组合 3"/>
            <p:cNvGrpSpPr/>
            <p:nvPr/>
          </p:nvGrpSpPr>
          <p:grpSpPr>
            <a:xfrm>
              <a:off x="1680714" y="3501008"/>
              <a:ext cx="2805113" cy="934930"/>
              <a:chOff x="1680714" y="3694550"/>
              <a:chExt cx="2805113" cy="934930"/>
            </a:xfrm>
          </p:grpSpPr>
          <p:pic>
            <p:nvPicPr>
              <p:cNvPr id="10" name="图片 9"/>
              <p:cNvPicPr>
                <a:picLocks noChangeAspect="1"/>
              </p:cNvPicPr>
              <p:nvPr/>
            </p:nvPicPr>
            <p:blipFill>
              <a:blip r:embed="rId11"/>
              <a:stretch>
                <a:fillRect/>
              </a:stretch>
            </p:blipFill>
            <p:spPr>
              <a:xfrm>
                <a:off x="1680714" y="3694550"/>
                <a:ext cx="2728913" cy="357188"/>
              </a:xfrm>
              <a:prstGeom prst="rect">
                <a:avLst/>
              </a:prstGeom>
            </p:spPr>
          </p:pic>
          <p:pic>
            <p:nvPicPr>
              <p:cNvPr id="11" name="图片 10"/>
              <p:cNvPicPr>
                <a:picLocks noChangeAspect="1"/>
              </p:cNvPicPr>
              <p:nvPr/>
            </p:nvPicPr>
            <p:blipFill>
              <a:blip r:embed="rId12"/>
              <a:stretch>
                <a:fillRect/>
              </a:stretch>
            </p:blipFill>
            <p:spPr>
              <a:xfrm>
                <a:off x="1680714" y="4191330"/>
                <a:ext cx="2805113" cy="438150"/>
              </a:xfrm>
              <a:prstGeom prst="rect">
                <a:avLst/>
              </a:prstGeom>
            </p:spPr>
          </p:pic>
        </p:grpSp>
        <p:grpSp>
          <p:nvGrpSpPr>
            <p:cNvPr id="20" name="组合 19"/>
            <p:cNvGrpSpPr/>
            <p:nvPr/>
          </p:nvGrpSpPr>
          <p:grpSpPr>
            <a:xfrm>
              <a:off x="623392" y="3652272"/>
              <a:ext cx="637453" cy="637453"/>
              <a:chOff x="1479488" y="333"/>
              <a:chExt cx="637453" cy="637453"/>
            </a:xfrm>
          </p:grpSpPr>
          <p:sp>
            <p:nvSpPr>
              <p:cNvPr id="21" name="椭圆 20"/>
              <p:cNvSpPr/>
              <p:nvPr/>
            </p:nvSpPr>
            <p:spPr>
              <a:xfrm>
                <a:off x="1479488" y="333"/>
                <a:ext cx="637453" cy="637453"/>
              </a:xfrm>
              <a:prstGeom prst="ellipse">
                <a:avLst/>
              </a:prstGeom>
              <a:solidFill>
                <a:srgbClr val="87A157"/>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2" name="椭圆 4"/>
              <p:cNvSpPr txBox="1"/>
              <p:nvPr/>
            </p:nvSpPr>
            <p:spPr>
              <a:xfrm>
                <a:off x="1572841" y="93686"/>
                <a:ext cx="450747" cy="4507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b="1" kern="1200" dirty="0" smtClean="0">
                    <a:solidFill>
                      <a:schemeClr val="bg1"/>
                    </a:solidFill>
                  </a:rPr>
                  <a:t>逐层学习</a:t>
                </a:r>
                <a:endParaRPr lang="zh-CN" altLang="en-US" sz="1300" b="1" kern="1200" dirty="0">
                  <a:solidFill>
                    <a:schemeClr val="bg1"/>
                  </a:solidFill>
                </a:endParaRPr>
              </a:p>
            </p:txBody>
          </p:sp>
        </p:grpSp>
      </p:grpSp>
      <p:grpSp>
        <p:nvGrpSpPr>
          <p:cNvPr id="30" name="组合 29"/>
          <p:cNvGrpSpPr/>
          <p:nvPr/>
        </p:nvGrpSpPr>
        <p:grpSpPr>
          <a:xfrm>
            <a:off x="623392" y="4969016"/>
            <a:ext cx="6572297" cy="1538023"/>
            <a:chOff x="623392" y="4969016"/>
            <a:chExt cx="6572297" cy="1538023"/>
          </a:xfrm>
        </p:grpSpPr>
        <p:grpSp>
          <p:nvGrpSpPr>
            <p:cNvPr id="27" name="组合 26"/>
            <p:cNvGrpSpPr/>
            <p:nvPr/>
          </p:nvGrpSpPr>
          <p:grpSpPr>
            <a:xfrm>
              <a:off x="1599751" y="4969016"/>
              <a:ext cx="5595938" cy="1538023"/>
              <a:chOff x="5705983" y="4987321"/>
              <a:chExt cx="5595938" cy="1538023"/>
            </a:xfrm>
          </p:grpSpPr>
          <p:pic>
            <p:nvPicPr>
              <p:cNvPr id="12" name="图片 11"/>
              <p:cNvPicPr>
                <a:picLocks noChangeAspect="1"/>
              </p:cNvPicPr>
              <p:nvPr/>
            </p:nvPicPr>
            <p:blipFill>
              <a:blip r:embed="rId13"/>
              <a:stretch>
                <a:fillRect/>
              </a:stretch>
            </p:blipFill>
            <p:spPr>
              <a:xfrm>
                <a:off x="5705983" y="5749056"/>
                <a:ext cx="5595938" cy="776288"/>
              </a:xfrm>
              <a:prstGeom prst="rect">
                <a:avLst/>
              </a:prstGeom>
            </p:spPr>
          </p:pic>
          <p:pic>
            <p:nvPicPr>
              <p:cNvPr id="13" name="图片 12"/>
              <p:cNvPicPr>
                <a:picLocks noChangeAspect="1"/>
              </p:cNvPicPr>
              <p:nvPr/>
            </p:nvPicPr>
            <p:blipFill>
              <a:blip r:embed="rId14"/>
              <a:stretch>
                <a:fillRect/>
              </a:stretch>
            </p:blipFill>
            <p:spPr>
              <a:xfrm>
                <a:off x="5786946" y="4987321"/>
                <a:ext cx="5514975" cy="795338"/>
              </a:xfrm>
              <a:prstGeom prst="rect">
                <a:avLst/>
              </a:prstGeom>
            </p:spPr>
          </p:pic>
        </p:grpSp>
        <p:grpSp>
          <p:nvGrpSpPr>
            <p:cNvPr id="23" name="组合 22"/>
            <p:cNvGrpSpPr/>
            <p:nvPr/>
          </p:nvGrpSpPr>
          <p:grpSpPr>
            <a:xfrm>
              <a:off x="623392" y="5419302"/>
              <a:ext cx="637453" cy="637453"/>
              <a:chOff x="2958976" y="667"/>
              <a:chExt cx="637453" cy="637453"/>
            </a:xfrm>
          </p:grpSpPr>
          <p:sp>
            <p:nvSpPr>
              <p:cNvPr id="24" name="椭圆 23"/>
              <p:cNvSpPr/>
              <p:nvPr/>
            </p:nvSpPr>
            <p:spPr>
              <a:xfrm>
                <a:off x="2958976" y="667"/>
                <a:ext cx="637453" cy="637453"/>
              </a:xfrm>
              <a:prstGeom prst="ellipse">
                <a:avLst/>
              </a:prstGeom>
              <a:solidFill>
                <a:srgbClr val="00784F"/>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椭圆 4"/>
              <p:cNvSpPr txBox="1"/>
              <p:nvPr/>
            </p:nvSpPr>
            <p:spPr>
              <a:xfrm>
                <a:off x="3052329" y="94020"/>
                <a:ext cx="450747" cy="4507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b="1" kern="1200" dirty="0" smtClean="0"/>
                  <a:t>特征向量</a:t>
                </a:r>
                <a:endParaRPr lang="zh-CN" altLang="en-US" sz="1300" b="1" kern="1200" dirty="0"/>
              </a:p>
            </p:txBody>
          </p:sp>
        </p:grpSp>
      </p:grpSp>
      <p:pic>
        <p:nvPicPr>
          <p:cNvPr id="31" name="图片 30"/>
          <p:cNvPicPr>
            <a:picLocks noChangeAspect="1"/>
          </p:cNvPicPr>
          <p:nvPr/>
        </p:nvPicPr>
        <p:blipFill rotWithShape="1">
          <a:blip r:embed="rId15" cstate="print">
            <a:extLst>
              <a:ext uri="{28A0092B-C50C-407E-A947-70E740481C1C}">
                <a14:useLocalDpi xmlns:a14="http://schemas.microsoft.com/office/drawing/2010/main" val="0"/>
              </a:ext>
            </a:extLst>
          </a:blip>
          <a:srcRect t="22439" b="26376"/>
          <a:stretch/>
        </p:blipFill>
        <p:spPr>
          <a:xfrm>
            <a:off x="7320136" y="42623"/>
            <a:ext cx="3665504" cy="938105"/>
          </a:xfrm>
          <a:prstGeom prst="rect">
            <a:avLst/>
          </a:prstGeom>
        </p:spPr>
      </p:pic>
    </p:spTree>
    <p:extLst>
      <p:ext uri="{BB962C8B-B14F-4D97-AF65-F5344CB8AC3E}">
        <p14:creationId xmlns:p14="http://schemas.microsoft.com/office/powerpoint/2010/main" val="83368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0"/>
                                  </p:stCondLst>
                                  <p:childTnLst>
                                    <p:set>
                                      <p:cBhvr>
                                        <p:cTn id="6" dur="1" fill="hold">
                                          <p:stCondLst>
                                            <p:cond delay="249"/>
                                          </p:stCondLst>
                                        </p:cTn>
                                        <p:tgtEl>
                                          <p:spTgt spid="6"/>
                                        </p:tgtEl>
                                        <p:attrNameLst>
                                          <p:attrName>style.visibility</p:attrName>
                                        </p:attrNameLst>
                                      </p:cBhvr>
                                      <p:to>
                                        <p:strVal val="visible"/>
                                      </p:to>
                                    </p:set>
                                  </p:childTnLst>
                                </p:cTn>
                              </p:par>
                              <p:par>
                                <p:cTn id="7" presetID="1" presetClass="entr" presetSubtype="0" fill="hold" grpId="0" nodeType="withEffect">
                                  <p:stCondLst>
                                    <p:cond delay="10000"/>
                                  </p:stCondLst>
                                  <p:childTnLst>
                                    <p:set>
                                      <p:cBhvr>
                                        <p:cTn id="8" dur="1" fill="hold">
                                          <p:stCondLst>
                                            <p:cond delay="0"/>
                                          </p:stCondLst>
                                        </p:cTn>
                                        <p:tgtEl>
                                          <p:spTgt spid="7">
                                            <p:graphicEl>
                                              <a:dgm id="{39FF586D-DB0A-488A-9DD7-99A00CE8157A}"/>
                                            </p:graphicEl>
                                          </p:spTgt>
                                        </p:tgtEl>
                                        <p:attrNameLst>
                                          <p:attrName>style.visibility</p:attrName>
                                        </p:attrNameLst>
                                      </p:cBhvr>
                                      <p:to>
                                        <p:strVal val="visible"/>
                                      </p:to>
                                    </p:set>
                                  </p:childTnLst>
                                </p:cTn>
                              </p:par>
                              <p:par>
                                <p:cTn id="9" presetID="1" presetClass="entr" presetSubtype="0" fill="hold" grpId="0" nodeType="withEffect">
                                  <p:stCondLst>
                                    <p:cond delay="10000"/>
                                  </p:stCondLst>
                                  <p:childTnLst>
                                    <p:set>
                                      <p:cBhvr>
                                        <p:cTn id="10" dur="1" fill="hold">
                                          <p:stCondLst>
                                            <p:cond delay="0"/>
                                          </p:stCondLst>
                                        </p:cTn>
                                        <p:tgtEl>
                                          <p:spTgt spid="7">
                                            <p:graphicEl>
                                              <a:dgm id="{BBF86952-F452-4485-B600-DFB6C87449E3}"/>
                                            </p:graphicEl>
                                          </p:spTgt>
                                        </p:tgtEl>
                                        <p:attrNameLst>
                                          <p:attrName>style.visibility</p:attrName>
                                        </p:attrNameLst>
                                      </p:cBhvr>
                                      <p:to>
                                        <p:strVal val="visible"/>
                                      </p:to>
                                    </p:set>
                                  </p:childTnLst>
                                </p:cTn>
                              </p:par>
                              <p:par>
                                <p:cTn id="11" presetID="42" presetClass="path" presetSubtype="0" accel="50000" decel="50000" fill="hold" grpId="0" nodeType="withEffect">
                                  <p:stCondLst>
                                    <p:cond delay="10000"/>
                                  </p:stCondLst>
                                  <p:childTnLst>
                                    <p:animMotion origin="layout" path="M 3.125E-6 2.22222E-6 L 0.16002 -0.00324 " pathEditMode="relative" rAng="0" ptsTypes="AA">
                                      <p:cBhvr>
                                        <p:cTn id="12" dur="500" fill="hold"/>
                                        <p:tgtEl>
                                          <p:spTgt spid="8"/>
                                        </p:tgtEl>
                                        <p:attrNameLst>
                                          <p:attrName>ppt_x</p:attrName>
                                          <p:attrName>ppt_y</p:attrName>
                                        </p:attrNameLst>
                                      </p:cBhvr>
                                      <p:rCtr x="7995" y="-162"/>
                                    </p:animMotion>
                                  </p:childTnLst>
                                </p:cTn>
                              </p:par>
                            </p:childTnLst>
                          </p:cTn>
                        </p:par>
                        <p:par>
                          <p:cTn id="13" fill="hold">
                            <p:stCondLst>
                              <p:cond delay="10500"/>
                            </p:stCondLst>
                            <p:childTnLst>
                              <p:par>
                                <p:cTn id="14" presetID="1" presetClass="entr" presetSubtype="0" fill="hold" nodeType="afterEffect">
                                  <p:stCondLst>
                                    <p:cond delay="400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grpId="0" nodeType="withEffect">
                                  <p:stCondLst>
                                    <p:cond delay="4000"/>
                                  </p:stCondLst>
                                  <p:childTnLst>
                                    <p:set>
                                      <p:cBhvr>
                                        <p:cTn id="17" dur="1" fill="hold">
                                          <p:stCondLst>
                                            <p:cond delay="9"/>
                                          </p:stCondLst>
                                        </p:cTn>
                                        <p:tgtEl>
                                          <p:spTgt spid="7">
                                            <p:graphicEl>
                                              <a:dgm id="{C2A056EC-2948-4C35-94DF-74FEA29C24C0}"/>
                                            </p:graphicEl>
                                          </p:spTgt>
                                        </p:tgtEl>
                                        <p:attrNameLst>
                                          <p:attrName>style.visibility</p:attrName>
                                        </p:attrNameLst>
                                      </p:cBhvr>
                                      <p:to>
                                        <p:strVal val="visible"/>
                                      </p:to>
                                    </p:set>
                                  </p:childTnLst>
                                </p:cTn>
                              </p:par>
                              <p:par>
                                <p:cTn id="18" presetID="1" presetClass="entr" presetSubtype="0" fill="hold" grpId="0" nodeType="withEffect">
                                  <p:stCondLst>
                                    <p:cond delay="4000"/>
                                  </p:stCondLst>
                                  <p:childTnLst>
                                    <p:set>
                                      <p:cBhvr>
                                        <p:cTn id="19" dur="1" fill="hold">
                                          <p:stCondLst>
                                            <p:cond delay="0"/>
                                          </p:stCondLst>
                                        </p:cTn>
                                        <p:tgtEl>
                                          <p:spTgt spid="7">
                                            <p:graphicEl>
                                              <a:dgm id="{848695E4-C045-41C4-A2C9-95B3D085C672}"/>
                                            </p:graphicEl>
                                          </p:spTgt>
                                        </p:tgtEl>
                                        <p:attrNameLst>
                                          <p:attrName>style.visibility</p:attrName>
                                        </p:attrNameLst>
                                      </p:cBhvr>
                                      <p:to>
                                        <p:strVal val="visible"/>
                                      </p:to>
                                    </p:set>
                                  </p:childTnLst>
                                </p:cTn>
                              </p:par>
                              <p:par>
                                <p:cTn id="20" presetID="42" presetClass="path" presetSubtype="0" accel="50000" decel="50000" fill="hold" grpId="1" nodeType="withEffect">
                                  <p:stCondLst>
                                    <p:cond delay="4000"/>
                                  </p:stCondLst>
                                  <p:childTnLst>
                                    <p:animMotion origin="layout" path="M 0.16002 -0.00324 L 0.30403 -0.00324 " pathEditMode="relative" rAng="0" ptsTypes="AA">
                                      <p:cBhvr>
                                        <p:cTn id="21" dur="500" fill="hold"/>
                                        <p:tgtEl>
                                          <p:spTgt spid="8"/>
                                        </p:tgtEl>
                                        <p:attrNameLst>
                                          <p:attrName>ppt_x</p:attrName>
                                          <p:attrName>ppt_y</p:attrName>
                                        </p:attrNameLst>
                                      </p:cBhvr>
                                      <p:rCtr x="7201" y="0"/>
                                    </p:animMotion>
                                  </p:childTnLst>
                                </p:cTn>
                              </p:par>
                            </p:childTnLst>
                          </p:cTn>
                        </p:par>
                        <p:par>
                          <p:cTn id="22" fill="hold">
                            <p:stCondLst>
                              <p:cond delay="15000"/>
                            </p:stCondLst>
                            <p:childTnLst>
                              <p:par>
                                <p:cTn id="23" presetID="1" presetClass="exit" presetSubtype="0" fill="hold" grpId="2" nodeType="after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animBg="1"/>
      <p:bldP spid="8" grpId="1" animBg="1"/>
      <p:bldP spid="8"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62298" y="1340767"/>
            <a:ext cx="5493742" cy="5498529"/>
          </a:xfrm>
        </p:spPr>
        <p:txBody>
          <a:bodyPr/>
          <a:lstStyle/>
          <a:p>
            <a:r>
              <a:rPr lang="zh-CN" altLang="en-US" dirty="0"/>
              <a:t>使用</a:t>
            </a:r>
            <a:r>
              <a:rPr lang="en-US" altLang="zh-CN" dirty="0" err="1"/>
              <a:t>TensorFlow</a:t>
            </a:r>
            <a:r>
              <a:rPr lang="zh-CN" altLang="en-US" dirty="0"/>
              <a:t>框架编写</a:t>
            </a:r>
            <a:r>
              <a:rPr lang="zh-CN" altLang="en-US" dirty="0" smtClean="0"/>
              <a:t>神经网络模型</a:t>
            </a:r>
            <a:endParaRPr lang="en-US" altLang="zh-CN" dirty="0" smtClean="0"/>
          </a:p>
          <a:p>
            <a:r>
              <a:rPr lang="zh-CN" altLang="en-US" dirty="0" smtClean="0"/>
              <a:t>输入为上一步学习得到的病人特征向量</a:t>
            </a:r>
            <a:endParaRPr lang="en-US" altLang="zh-CN" dirty="0" smtClean="0"/>
          </a:p>
          <a:p>
            <a:r>
              <a:rPr lang="zh-CN" altLang="en-US" dirty="0" smtClean="0"/>
              <a:t>为每一种待预测疾病建立一个预测神经元，输出发病概率</a:t>
            </a:r>
            <a:endParaRPr lang="en-US" altLang="zh-CN" dirty="0" smtClean="0"/>
          </a:p>
          <a:p>
            <a:endParaRPr lang="zh-CN" altLang="en-US" dirty="0"/>
          </a:p>
        </p:txBody>
      </p:sp>
      <p:sp>
        <p:nvSpPr>
          <p:cNvPr id="3" name="标题 2"/>
          <p:cNvSpPr>
            <a:spLocks noGrp="1"/>
          </p:cNvSpPr>
          <p:nvPr>
            <p:ph type="title"/>
          </p:nvPr>
        </p:nvSpPr>
        <p:spPr/>
        <p:txBody>
          <a:bodyPr/>
          <a:lstStyle/>
          <a:p>
            <a:r>
              <a:rPr lang="en-US" altLang="zh-CN" dirty="0" smtClean="0"/>
              <a:t>3.3 </a:t>
            </a:r>
            <a:r>
              <a:rPr lang="zh-CN" altLang="en-US" dirty="0" smtClean="0"/>
              <a:t>多标签疾病预测模型</a:t>
            </a:r>
            <a:endParaRPr lang="zh-CN" altLang="en-US" dirty="0"/>
          </a:p>
        </p:txBody>
      </p:sp>
      <p:pic>
        <p:nvPicPr>
          <p:cNvPr id="4" name="图片 3"/>
          <p:cNvPicPr>
            <a:picLocks noChangeAspect="1"/>
          </p:cNvPicPr>
          <p:nvPr/>
        </p:nvPicPr>
        <p:blipFill>
          <a:blip r:embed="rId3"/>
          <a:stretch>
            <a:fillRect/>
          </a:stretch>
        </p:blipFill>
        <p:spPr>
          <a:xfrm>
            <a:off x="6866098" y="1321295"/>
            <a:ext cx="5109580" cy="3763889"/>
          </a:xfrm>
          <a:prstGeom prst="rect">
            <a:avLst/>
          </a:prstGeom>
        </p:spPr>
      </p:pic>
      <p:pic>
        <p:nvPicPr>
          <p:cNvPr id="6" name="图片 5"/>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27448" y="3717032"/>
            <a:ext cx="4896544" cy="2448272"/>
          </a:xfrm>
          <a:prstGeom prst="rect">
            <a:avLst/>
          </a:prstGeom>
        </p:spPr>
      </p:pic>
      <p:pic>
        <p:nvPicPr>
          <p:cNvPr id="8" name="图片 7"/>
          <p:cNvPicPr>
            <a:picLocks noChangeAspect="1"/>
          </p:cNvPicPr>
          <p:nvPr/>
        </p:nvPicPr>
        <p:blipFill rotWithShape="1">
          <a:blip r:embed="rId6" cstate="print">
            <a:extLst>
              <a:ext uri="{28A0092B-C50C-407E-A947-70E740481C1C}">
                <a14:useLocalDpi xmlns:a14="http://schemas.microsoft.com/office/drawing/2010/main" val="0"/>
              </a:ext>
            </a:extLst>
          </a:blip>
          <a:srcRect t="16533" b="20469"/>
          <a:stretch/>
        </p:blipFill>
        <p:spPr>
          <a:xfrm>
            <a:off x="8040216" y="116632"/>
            <a:ext cx="2769014" cy="872207"/>
          </a:xfrm>
          <a:prstGeom prst="rect">
            <a:avLst/>
          </a:prstGeom>
        </p:spPr>
      </p:pic>
    </p:spTree>
    <p:extLst>
      <p:ext uri="{BB962C8B-B14F-4D97-AF65-F5344CB8AC3E}">
        <p14:creationId xmlns:p14="http://schemas.microsoft.com/office/powerpoint/2010/main" val="2610226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目录</a:t>
            </a:r>
            <a:endParaRPr lang="zh-CN" altLang="en-US" dirty="0"/>
          </a:p>
        </p:txBody>
      </p:sp>
      <p:grpSp>
        <p:nvGrpSpPr>
          <p:cNvPr id="9" name="组合 8"/>
          <p:cNvGrpSpPr/>
          <p:nvPr/>
        </p:nvGrpSpPr>
        <p:grpSpPr>
          <a:xfrm>
            <a:off x="1589074" y="1772816"/>
            <a:ext cx="4649287" cy="792088"/>
            <a:chOff x="6456040" y="2276872"/>
            <a:chExt cx="4649287" cy="792088"/>
          </a:xfrm>
        </p:grpSpPr>
        <p:sp>
          <p:nvSpPr>
            <p:cNvPr id="4" name="椭圆 3"/>
            <p:cNvSpPr/>
            <p:nvPr/>
          </p:nvSpPr>
          <p:spPr>
            <a:xfrm>
              <a:off x="6456040" y="2276872"/>
              <a:ext cx="792088" cy="792088"/>
            </a:xfrm>
            <a:prstGeom prst="ellipse">
              <a:avLst/>
            </a:prstGeom>
            <a:solidFill>
              <a:srgbClr val="C3D600"/>
            </a:solidFill>
            <a:ln>
              <a:solidFill>
                <a:srgbClr val="C3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i="1" dirty="0" smtClean="0">
                  <a:latin typeface="Arial" panose="020B0604020202020204" pitchFamily="34" charset="0"/>
                  <a:cs typeface="Arial" panose="020B0604020202020204" pitchFamily="34" charset="0"/>
                </a:rPr>
                <a:t>1</a:t>
              </a:r>
              <a:endParaRPr lang="zh-CN" altLang="en-US" sz="5400" b="1" i="1" dirty="0">
                <a:latin typeface="Arial" panose="020B0604020202020204" pitchFamily="34" charset="0"/>
                <a:cs typeface="Arial" panose="020B0604020202020204" pitchFamily="34" charset="0"/>
              </a:endParaRPr>
            </a:p>
          </p:txBody>
        </p:sp>
        <p:sp>
          <p:nvSpPr>
            <p:cNvPr id="8" name="矩形 7"/>
            <p:cNvSpPr/>
            <p:nvPr/>
          </p:nvSpPr>
          <p:spPr>
            <a:xfrm>
              <a:off x="7674580" y="2488250"/>
              <a:ext cx="3430747" cy="523220"/>
            </a:xfrm>
            <a:prstGeom prst="rect">
              <a:avLst/>
            </a:prstGeom>
          </p:spPr>
          <p:txBody>
            <a:bodyPr wrap="none">
              <a:spAutoFit/>
            </a:bodyPr>
            <a:lstStyle/>
            <a:p>
              <a:r>
                <a:rPr lang="zh-CN" altLang="en-US" sz="2800" b="1" dirty="0"/>
                <a:t>研究背景和研究内容</a:t>
              </a:r>
            </a:p>
          </p:txBody>
        </p:sp>
      </p:grpSp>
      <p:grpSp>
        <p:nvGrpSpPr>
          <p:cNvPr id="10" name="组合 9"/>
          <p:cNvGrpSpPr/>
          <p:nvPr/>
        </p:nvGrpSpPr>
        <p:grpSpPr>
          <a:xfrm>
            <a:off x="1589074" y="3017797"/>
            <a:ext cx="6452665" cy="792088"/>
            <a:chOff x="6456040" y="2276872"/>
            <a:chExt cx="6452665" cy="792088"/>
          </a:xfrm>
        </p:grpSpPr>
        <p:sp>
          <p:nvSpPr>
            <p:cNvPr id="11" name="椭圆 10"/>
            <p:cNvSpPr/>
            <p:nvPr/>
          </p:nvSpPr>
          <p:spPr>
            <a:xfrm>
              <a:off x="6456040" y="2276872"/>
              <a:ext cx="792088" cy="792088"/>
            </a:xfrm>
            <a:prstGeom prst="ellipse">
              <a:avLst/>
            </a:prstGeom>
            <a:solidFill>
              <a:srgbClr val="AAD06B"/>
            </a:solidFill>
            <a:ln>
              <a:solidFill>
                <a:srgbClr val="AAD06B"/>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5400" b="1" i="1" dirty="0" smtClean="0">
                  <a:latin typeface="Arial" panose="020B0604020202020204" pitchFamily="34" charset="0"/>
                  <a:cs typeface="Arial" panose="020B0604020202020204" pitchFamily="34" charset="0"/>
                </a:rPr>
                <a:t>2</a:t>
              </a:r>
              <a:endParaRPr lang="zh-CN" altLang="en-US" sz="5400" b="1" i="1" dirty="0">
                <a:latin typeface="Arial" panose="020B0604020202020204" pitchFamily="34" charset="0"/>
                <a:cs typeface="Arial" panose="020B0604020202020204" pitchFamily="34" charset="0"/>
              </a:endParaRPr>
            </a:p>
          </p:txBody>
        </p:sp>
        <p:sp>
          <p:nvSpPr>
            <p:cNvPr id="12" name="矩形 11"/>
            <p:cNvSpPr/>
            <p:nvPr/>
          </p:nvSpPr>
          <p:spPr>
            <a:xfrm>
              <a:off x="7674580" y="2488250"/>
              <a:ext cx="5234125" cy="523220"/>
            </a:xfrm>
            <a:prstGeom prst="rect">
              <a:avLst/>
            </a:prstGeom>
          </p:spPr>
          <p:txBody>
            <a:bodyPr wrap="none">
              <a:spAutoFit/>
            </a:bodyPr>
            <a:lstStyle/>
            <a:p>
              <a:r>
                <a:rPr lang="zh-CN" altLang="en-US" sz="2800" b="1" dirty="0"/>
                <a:t>医疗实体关系网络中的表示学习</a:t>
              </a:r>
            </a:p>
          </p:txBody>
        </p:sp>
      </p:grpSp>
      <p:grpSp>
        <p:nvGrpSpPr>
          <p:cNvPr id="13" name="组合 12"/>
          <p:cNvGrpSpPr/>
          <p:nvPr/>
        </p:nvGrpSpPr>
        <p:grpSpPr>
          <a:xfrm>
            <a:off x="1589074" y="4262778"/>
            <a:ext cx="7174016" cy="792088"/>
            <a:chOff x="6456040" y="2276872"/>
            <a:chExt cx="7174016" cy="792088"/>
          </a:xfrm>
        </p:grpSpPr>
        <p:sp>
          <p:nvSpPr>
            <p:cNvPr id="14" name="椭圆 13"/>
            <p:cNvSpPr/>
            <p:nvPr/>
          </p:nvSpPr>
          <p:spPr>
            <a:xfrm>
              <a:off x="6456040" y="2276872"/>
              <a:ext cx="792088" cy="792088"/>
            </a:xfrm>
            <a:prstGeom prst="ellipse">
              <a:avLst/>
            </a:prstGeom>
            <a:solidFill>
              <a:srgbClr val="87A157"/>
            </a:solidFill>
            <a:ln>
              <a:solidFill>
                <a:srgbClr val="87A157"/>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5400" b="1" i="1" dirty="0" smtClean="0">
                  <a:latin typeface="Arial" panose="020B0604020202020204" pitchFamily="34" charset="0"/>
                  <a:cs typeface="Arial" panose="020B0604020202020204" pitchFamily="34" charset="0"/>
                </a:rPr>
                <a:t>3</a:t>
              </a:r>
              <a:endParaRPr lang="zh-CN" altLang="en-US" sz="5400" b="1" i="1" dirty="0">
                <a:latin typeface="Arial" panose="020B0604020202020204" pitchFamily="34" charset="0"/>
                <a:cs typeface="Arial" panose="020B0604020202020204" pitchFamily="34" charset="0"/>
              </a:endParaRPr>
            </a:p>
          </p:txBody>
        </p:sp>
        <p:sp>
          <p:nvSpPr>
            <p:cNvPr id="15" name="矩形 14"/>
            <p:cNvSpPr/>
            <p:nvPr/>
          </p:nvSpPr>
          <p:spPr>
            <a:xfrm>
              <a:off x="7674580" y="2488250"/>
              <a:ext cx="5955476" cy="523220"/>
            </a:xfrm>
            <a:prstGeom prst="rect">
              <a:avLst/>
            </a:prstGeom>
          </p:spPr>
          <p:txBody>
            <a:bodyPr wrap="none">
              <a:spAutoFit/>
            </a:bodyPr>
            <a:lstStyle/>
            <a:p>
              <a:r>
                <a:rPr lang="zh-CN" altLang="en-US" sz="2800" b="1" dirty="0"/>
                <a:t>跨网络数据</a:t>
              </a:r>
              <a:r>
                <a:rPr lang="zh-CN" altLang="en-US" sz="2800" b="1" dirty="0" smtClean="0"/>
                <a:t>融合与疾病</a:t>
              </a:r>
              <a:r>
                <a:rPr lang="zh-CN" altLang="en-US" sz="2800" b="1" dirty="0"/>
                <a:t>预测模型构建</a:t>
              </a:r>
            </a:p>
          </p:txBody>
        </p:sp>
      </p:grpSp>
      <p:grpSp>
        <p:nvGrpSpPr>
          <p:cNvPr id="16" name="组合 15"/>
          <p:cNvGrpSpPr/>
          <p:nvPr/>
        </p:nvGrpSpPr>
        <p:grpSpPr>
          <a:xfrm>
            <a:off x="1589074" y="5507759"/>
            <a:ext cx="4649287" cy="792088"/>
            <a:chOff x="6456040" y="2276872"/>
            <a:chExt cx="4649287" cy="792088"/>
          </a:xfrm>
        </p:grpSpPr>
        <p:sp>
          <p:nvSpPr>
            <p:cNvPr id="17" name="椭圆 16"/>
            <p:cNvSpPr/>
            <p:nvPr/>
          </p:nvSpPr>
          <p:spPr>
            <a:xfrm>
              <a:off x="6456040" y="2276872"/>
              <a:ext cx="792088" cy="792088"/>
            </a:xfrm>
            <a:prstGeom prst="ellipse">
              <a:avLst/>
            </a:prstGeom>
            <a:solidFill>
              <a:srgbClr val="00784F"/>
            </a:solidFill>
            <a:ln>
              <a:solidFill>
                <a:srgbClr val="00784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5400" b="1" i="1" dirty="0" smtClean="0">
                  <a:latin typeface="Arial" panose="020B0604020202020204" pitchFamily="34" charset="0"/>
                  <a:cs typeface="Arial" panose="020B0604020202020204" pitchFamily="34" charset="0"/>
                </a:rPr>
                <a:t>4</a:t>
              </a:r>
              <a:endParaRPr lang="zh-CN" altLang="en-US" sz="5400" b="1" i="1" dirty="0">
                <a:latin typeface="Arial" panose="020B0604020202020204" pitchFamily="34" charset="0"/>
                <a:cs typeface="Arial" panose="020B0604020202020204" pitchFamily="34" charset="0"/>
              </a:endParaRPr>
            </a:p>
          </p:txBody>
        </p:sp>
        <p:sp>
          <p:nvSpPr>
            <p:cNvPr id="18" name="矩形 17"/>
            <p:cNvSpPr/>
            <p:nvPr/>
          </p:nvSpPr>
          <p:spPr>
            <a:xfrm>
              <a:off x="7674580" y="2488250"/>
              <a:ext cx="3430747" cy="523220"/>
            </a:xfrm>
            <a:prstGeom prst="rect">
              <a:avLst/>
            </a:prstGeom>
          </p:spPr>
          <p:txBody>
            <a:bodyPr wrap="none">
              <a:spAutoFit/>
            </a:bodyPr>
            <a:lstStyle/>
            <a:p>
              <a:r>
                <a:rPr lang="zh-CN" altLang="en-US" sz="2800" b="1" dirty="0"/>
                <a:t>实验结果分析与总结</a:t>
              </a:r>
            </a:p>
          </p:txBody>
        </p:sp>
      </p:grpSp>
    </p:spTree>
    <p:extLst>
      <p:ext uri="{BB962C8B-B14F-4D97-AF65-F5344CB8AC3E}">
        <p14:creationId xmlns:p14="http://schemas.microsoft.com/office/powerpoint/2010/main" val="38481604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962298" y="1340767"/>
                <a:ext cx="6254045" cy="5498529"/>
              </a:xfrm>
            </p:spPr>
            <p:txBody>
              <a:bodyPr/>
              <a:lstStyle/>
              <a:p>
                <a:r>
                  <a:rPr lang="zh-CN" altLang="en-US" dirty="0" smtClean="0"/>
                  <a:t>缩小疾病预测结果和真实结果的差距</a:t>
                </a:r>
              </a:p>
              <a:p>
                <a:endParaRPr lang="en-US" altLang="zh-CN" dirty="0"/>
              </a:p>
              <a:p>
                <a:endParaRPr lang="en-US" altLang="zh-CN" dirty="0" smtClean="0"/>
              </a:p>
              <a:p>
                <a:r>
                  <a:rPr lang="zh-CN" altLang="en-US" dirty="0" smtClean="0"/>
                  <a:t>模拟医生诊断时依据专业医疗背景知识进行推断，使用疾病相似度矩阵 </a:t>
                </a:r>
                <a14:m>
                  <m:oMath xmlns:m="http://schemas.openxmlformats.org/officeDocument/2006/math">
                    <m:r>
                      <a:rPr lang="en-US" altLang="zh-CN" b="0" i="1" smtClean="0">
                        <a:latin typeface="Cambria Math" panose="02040503050406030204" pitchFamily="18" charset="0"/>
                      </a:rPr>
                      <m:t>𝐷</m:t>
                    </m:r>
                  </m:oMath>
                </a14:m>
                <a:r>
                  <a:rPr lang="zh-CN" altLang="en-US" dirty="0" smtClean="0"/>
                  <a:t> 作为约束，计算预测结果的置信度，得到符合医疗常识的结果。</a:t>
                </a:r>
                <a:endParaRPr lang="en-US" altLang="zh-CN" dirty="0" smtClean="0"/>
              </a:p>
              <a:p>
                <a:endParaRPr lang="en-US" altLang="zh-CN" dirty="0"/>
              </a:p>
              <a:p>
                <a:r>
                  <a:rPr lang="zh-CN" altLang="en-US" dirty="0" smtClean="0"/>
                  <a:t>结合对参数复杂度的限制，得到最终的损失函数</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962298" y="1340767"/>
                <a:ext cx="6254045" cy="5498529"/>
              </a:xfrm>
              <a:blipFill>
                <a:blip r:embed="rId3"/>
                <a:stretch>
                  <a:fillRect l="-877" t="-222"/>
                </a:stretch>
              </a:blipFill>
            </p:spPr>
            <p:txBody>
              <a:bodyPr/>
              <a:lstStyle/>
              <a:p>
                <a:r>
                  <a:rPr lang="zh-CN" altLang="en-US">
                    <a:noFill/>
                  </a:rPr>
                  <a:t> </a:t>
                </a:r>
              </a:p>
            </p:txBody>
          </p:sp>
        </mc:Fallback>
      </mc:AlternateContent>
      <p:sp>
        <p:nvSpPr>
          <p:cNvPr id="3" name="标题 2"/>
          <p:cNvSpPr>
            <a:spLocks noGrp="1"/>
          </p:cNvSpPr>
          <p:nvPr>
            <p:ph type="title"/>
          </p:nvPr>
        </p:nvSpPr>
        <p:spPr>
          <a:xfrm>
            <a:off x="1329680" y="264687"/>
            <a:ext cx="8006680" cy="634082"/>
          </a:xfrm>
        </p:spPr>
        <p:txBody>
          <a:bodyPr/>
          <a:lstStyle/>
          <a:p>
            <a:r>
              <a:rPr lang="en-US" altLang="zh-CN" dirty="0" smtClean="0"/>
              <a:t>3.4 </a:t>
            </a:r>
            <a:r>
              <a:rPr lang="zh-CN" altLang="en-US" dirty="0" smtClean="0"/>
              <a:t>基于</a:t>
            </a:r>
            <a:r>
              <a:rPr lang="zh-CN" altLang="en-US" dirty="0"/>
              <a:t>医疗背景知识的参数优化算法</a:t>
            </a:r>
          </a:p>
        </p:txBody>
      </p:sp>
      <p:pic>
        <p:nvPicPr>
          <p:cNvPr id="4" name="图片 3"/>
          <p:cNvPicPr>
            <a:picLocks noChangeAspect="1"/>
          </p:cNvPicPr>
          <p:nvPr/>
        </p:nvPicPr>
        <p:blipFill>
          <a:blip r:embed="rId4"/>
          <a:stretch>
            <a:fillRect/>
          </a:stretch>
        </p:blipFill>
        <p:spPr>
          <a:xfrm>
            <a:off x="1423986" y="1956259"/>
            <a:ext cx="4672013" cy="857250"/>
          </a:xfrm>
          <a:prstGeom prst="rect">
            <a:avLst/>
          </a:prstGeom>
        </p:spPr>
      </p:pic>
      <p:pic>
        <p:nvPicPr>
          <p:cNvPr id="7" name="图片 6"/>
          <p:cNvPicPr>
            <a:picLocks noChangeAspect="1"/>
          </p:cNvPicPr>
          <p:nvPr/>
        </p:nvPicPr>
        <p:blipFill>
          <a:blip r:embed="rId5"/>
          <a:stretch>
            <a:fillRect/>
          </a:stretch>
        </p:blipFill>
        <p:spPr>
          <a:xfrm>
            <a:off x="998630" y="5445224"/>
            <a:ext cx="7134225" cy="1190625"/>
          </a:xfrm>
          <a:prstGeom prst="rect">
            <a:avLst/>
          </a:prstGeom>
        </p:spPr>
      </p:pic>
      <p:pic>
        <p:nvPicPr>
          <p:cNvPr id="6" name="图片 5"/>
          <p:cNvPicPr>
            <a:picLocks noChangeAspect="1"/>
          </p:cNvPicPr>
          <p:nvPr/>
        </p:nvPicPr>
        <p:blipFill>
          <a:blip r:embed="rId6"/>
          <a:stretch>
            <a:fillRect/>
          </a:stretch>
        </p:blipFill>
        <p:spPr>
          <a:xfrm>
            <a:off x="1329680" y="4149452"/>
            <a:ext cx="3471863" cy="647700"/>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t="15350" b="14300"/>
          <a:stretch/>
        </p:blipFill>
        <p:spPr>
          <a:xfrm>
            <a:off x="8132855" y="1156339"/>
            <a:ext cx="4032448" cy="5673575"/>
          </a:xfrm>
          <a:prstGeom prst="rect">
            <a:avLst/>
          </a:prstGeom>
        </p:spPr>
      </p:pic>
    </p:spTree>
    <p:extLst>
      <p:ext uri="{BB962C8B-B14F-4D97-AF65-F5344CB8AC3E}">
        <p14:creationId xmlns:p14="http://schemas.microsoft.com/office/powerpoint/2010/main" val="10198384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实验结果分析与总结</a:t>
            </a:r>
          </a:p>
        </p:txBody>
      </p:sp>
      <p:sp>
        <p:nvSpPr>
          <p:cNvPr id="3" name="文本框 2"/>
          <p:cNvSpPr txBox="1"/>
          <p:nvPr/>
        </p:nvSpPr>
        <p:spPr>
          <a:xfrm>
            <a:off x="767408" y="1456700"/>
            <a:ext cx="864096" cy="1631216"/>
          </a:xfrm>
          <a:prstGeom prst="rect">
            <a:avLst/>
          </a:prstGeom>
          <a:noFill/>
        </p:spPr>
        <p:txBody>
          <a:bodyPr wrap="square" rtlCol="0">
            <a:spAutoFit/>
          </a:bodyPr>
          <a:lstStyle/>
          <a:p>
            <a:r>
              <a:rPr lang="en-US" altLang="zh-CN" sz="10000" b="1" i="1" dirty="0" smtClean="0">
                <a:solidFill>
                  <a:srgbClr val="009241"/>
                </a:solidFill>
                <a:latin typeface="Arial" panose="020B0604020202020204" pitchFamily="34" charset="0"/>
                <a:cs typeface="Arial" panose="020B0604020202020204" pitchFamily="34" charset="0"/>
              </a:rPr>
              <a:t>4</a:t>
            </a:r>
            <a:endParaRPr lang="zh-CN" altLang="en-US" sz="10000" b="1" i="1" dirty="0">
              <a:solidFill>
                <a:srgbClr val="00924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919" r="50001"/>
          <a:stretch/>
        </p:blipFill>
        <p:spPr>
          <a:xfrm>
            <a:off x="10823848" y="4319937"/>
            <a:ext cx="1368152" cy="2538063"/>
          </a:xfrm>
          <a:prstGeom prst="rect">
            <a:avLst/>
          </a:prstGeom>
          <a:effectLst/>
        </p:spPr>
      </p:pic>
    </p:spTree>
    <p:extLst>
      <p:ext uri="{BB962C8B-B14F-4D97-AF65-F5344CB8AC3E}">
        <p14:creationId xmlns:p14="http://schemas.microsoft.com/office/powerpoint/2010/main" val="57374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sz="quarter" idx="10"/>
            <p:extLst>
              <p:ext uri="{D42A27DB-BD31-4B8C-83A1-F6EECF244321}">
                <p14:modId xmlns:p14="http://schemas.microsoft.com/office/powerpoint/2010/main" val="1700115486"/>
              </p:ext>
            </p:extLst>
          </p:nvPr>
        </p:nvGraphicFramePr>
        <p:xfrm>
          <a:off x="962025" y="1341438"/>
          <a:ext cx="3189760" cy="5111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r>
              <a:rPr lang="en-US" altLang="zh-CN" dirty="0" smtClean="0"/>
              <a:t>4.1 </a:t>
            </a:r>
            <a:r>
              <a:rPr lang="zh-CN" altLang="en-US" dirty="0" smtClean="0"/>
              <a:t>数据集 </a:t>
            </a:r>
            <a:r>
              <a:rPr lang="en-US" altLang="zh-CN" dirty="0" smtClean="0"/>
              <a:t>MIMIC-III</a:t>
            </a:r>
            <a:endParaRPr lang="zh-CN" altLang="en-US"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1864" y="1124744"/>
            <a:ext cx="3111041" cy="2169021"/>
          </a:xfrm>
          <a:prstGeom prst="rect">
            <a:avLst/>
          </a:prstGeom>
        </p:spPr>
      </p:pic>
      <p:pic>
        <p:nvPicPr>
          <p:cNvPr id="6" name="图片 5"/>
          <p:cNvPicPr>
            <a:picLocks noChangeAspect="1"/>
          </p:cNvPicPr>
          <p:nvPr/>
        </p:nvPicPr>
        <p:blipFill rotWithShape="1">
          <a:blip r:embed="rId9" cstate="print">
            <a:extLst>
              <a:ext uri="{28A0092B-C50C-407E-A947-70E740481C1C}">
                <a14:useLocalDpi xmlns:a14="http://schemas.microsoft.com/office/drawing/2010/main" val="0"/>
              </a:ext>
            </a:extLst>
          </a:blip>
          <a:srcRect t="15214"/>
          <a:stretch/>
        </p:blipFill>
        <p:spPr>
          <a:xfrm>
            <a:off x="4672320" y="3293765"/>
            <a:ext cx="4304000" cy="1368152"/>
          </a:xfrm>
          <a:prstGeom prst="rect">
            <a:avLst/>
          </a:prstGeom>
        </p:spPr>
      </p:pic>
      <p:pic>
        <p:nvPicPr>
          <p:cNvPr id="8" name="图片 7"/>
          <p:cNvPicPr>
            <a:picLocks noChangeAspect="1"/>
          </p:cNvPicPr>
          <p:nvPr/>
        </p:nvPicPr>
        <p:blipFill>
          <a:blip r:embed="rId10"/>
          <a:stretch>
            <a:fillRect/>
          </a:stretch>
        </p:blipFill>
        <p:spPr>
          <a:xfrm>
            <a:off x="4672320" y="6307632"/>
            <a:ext cx="1604963" cy="333375"/>
          </a:xfrm>
          <a:prstGeom prst="rect">
            <a:avLst/>
          </a:prstGeom>
        </p:spPr>
      </p:pic>
      <p:sp>
        <p:nvSpPr>
          <p:cNvPr id="9" name="内容占位符 1"/>
          <p:cNvSpPr txBox="1">
            <a:spLocks/>
          </p:cNvSpPr>
          <p:nvPr/>
        </p:nvSpPr>
        <p:spPr>
          <a:xfrm>
            <a:off x="4295800" y="5069215"/>
            <a:ext cx="5210147" cy="1384121"/>
          </a:xfrm>
          <a:prstGeom prst="rect">
            <a:avLst/>
          </a:prstGeom>
        </p:spPr>
        <p:txBody>
          <a:bodyPr vert="horz" lIns="91440" tIns="45720" rIns="91440" bIns="45720" rtlCol="0">
            <a:normAutofit/>
          </a:bodyPr>
          <a:lstStyle>
            <a:lvl1pPr marL="342900" indent="-342900" algn="l" defTabSz="914400" rtl="0" eaLnBrk="1" latinLnBrk="0" hangingPunct="1">
              <a:lnSpc>
                <a:spcPct val="125000"/>
              </a:lnSpc>
              <a:spcBef>
                <a:spcPct val="20000"/>
              </a:spcBef>
              <a:spcAft>
                <a:spcPts val="800"/>
              </a:spcAft>
              <a:buClr>
                <a:srgbClr val="009241"/>
              </a:buClr>
              <a:buFont typeface="Arial" panose="020B0604020202020204" pitchFamily="34" charset="0"/>
              <a:buChar char="•"/>
              <a:defRPr sz="2000" kern="1200">
                <a:solidFill>
                  <a:schemeClr val="tx1"/>
                </a:solidFill>
                <a:latin typeface="+mn-ea"/>
                <a:ea typeface="+mn-ea"/>
                <a:cs typeface="KaiTi" charset="-122"/>
              </a:defRPr>
            </a:lvl1pPr>
            <a:lvl2pPr marL="742950" indent="-285750" algn="l" defTabSz="914400" rtl="0" eaLnBrk="1" latinLnBrk="0" hangingPunct="1">
              <a:lnSpc>
                <a:spcPct val="125000"/>
              </a:lnSpc>
              <a:spcBef>
                <a:spcPct val="20000"/>
              </a:spcBef>
              <a:spcAft>
                <a:spcPts val="800"/>
              </a:spcAft>
              <a:buFont typeface="Arial" panose="020B0604020202020204" pitchFamily="34" charset="0"/>
              <a:buChar char="–"/>
              <a:defRPr sz="1800" kern="1200">
                <a:solidFill>
                  <a:schemeClr val="tx1"/>
                </a:solidFill>
                <a:latin typeface="+mn-ea"/>
                <a:ea typeface="+mn-ea"/>
                <a:cs typeface="KaiTi" charset="-122"/>
              </a:defRPr>
            </a:lvl2pPr>
            <a:lvl3pPr marL="1143000" indent="-228600" algn="l" defTabSz="914400" rtl="0" eaLnBrk="1" latinLnBrk="0" hangingPunct="1">
              <a:lnSpc>
                <a:spcPct val="125000"/>
              </a:lnSpc>
              <a:spcBef>
                <a:spcPct val="20000"/>
              </a:spcBef>
              <a:spcAft>
                <a:spcPts val="800"/>
              </a:spcAft>
              <a:buFont typeface="Arial" panose="020B0604020202020204" pitchFamily="34" charset="0"/>
              <a:buChar char="•"/>
              <a:defRPr sz="1600" kern="1200">
                <a:solidFill>
                  <a:schemeClr val="tx1"/>
                </a:solidFill>
                <a:latin typeface="+mn-ea"/>
                <a:ea typeface="+mn-ea"/>
                <a:cs typeface="KaiTi" charset="-122"/>
              </a:defRPr>
            </a:lvl3pPr>
            <a:lvl4pPr marL="1600200" indent="-228600" algn="l" defTabSz="914400" rtl="0" eaLnBrk="1" latinLnBrk="0" hangingPunct="1">
              <a:lnSpc>
                <a:spcPct val="125000"/>
              </a:lnSpc>
              <a:spcBef>
                <a:spcPct val="20000"/>
              </a:spcBef>
              <a:spcAft>
                <a:spcPts val="800"/>
              </a:spcAft>
              <a:buFont typeface="Arial" panose="020B0604020202020204" pitchFamily="34" charset="0"/>
              <a:buChar char="–"/>
              <a:defRPr sz="1400" kern="1200">
                <a:solidFill>
                  <a:schemeClr val="tx1"/>
                </a:solidFill>
                <a:latin typeface="+mn-ea"/>
                <a:ea typeface="+mn-ea"/>
                <a:cs typeface="KaiTi" charset="-122"/>
              </a:defRPr>
            </a:lvl4pPr>
            <a:lvl5pPr marL="2057400" indent="-228600" algn="l" defTabSz="914400" rtl="0" eaLnBrk="1" latinLnBrk="0" hangingPunct="1">
              <a:lnSpc>
                <a:spcPct val="125000"/>
              </a:lnSpc>
              <a:spcBef>
                <a:spcPct val="20000"/>
              </a:spcBef>
              <a:spcAft>
                <a:spcPts val="800"/>
              </a:spcAft>
              <a:buFont typeface="Arial" panose="020B0604020202020204" pitchFamily="34" charset="0"/>
              <a:buChar char="»"/>
              <a:defRPr sz="1400" kern="1200">
                <a:solidFill>
                  <a:schemeClr val="tx1"/>
                </a:solidFill>
                <a:latin typeface="+mn-ea"/>
                <a:ea typeface="+mn-ea"/>
                <a:cs typeface="KaiTi"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dirty="0"/>
              <a:t>诊断结果在数据库中以五元组</a:t>
            </a:r>
            <a:r>
              <a:rPr lang="en-US" altLang="zh-CN" sz="1800" dirty="0"/>
              <a:t>&lt;</a:t>
            </a:r>
            <a:r>
              <a:rPr lang="zh-CN" altLang="en-US" sz="1800" dirty="0"/>
              <a:t>唯一编号，病人编码，住院编码，序列号，</a:t>
            </a:r>
            <a:r>
              <a:rPr lang="en-US" altLang="zh-CN" sz="1800" dirty="0"/>
              <a:t>ICD-9</a:t>
            </a:r>
            <a:r>
              <a:rPr lang="zh-CN" altLang="en-US" sz="1800" dirty="0"/>
              <a:t>编码</a:t>
            </a:r>
            <a:r>
              <a:rPr lang="en-US" altLang="zh-CN" sz="1800" dirty="0"/>
              <a:t>&gt;</a:t>
            </a:r>
            <a:r>
              <a:rPr lang="zh-CN" altLang="en-US" sz="1800" dirty="0"/>
              <a:t>表示。</a:t>
            </a:r>
            <a:endParaRPr lang="en-US" altLang="zh-CN" sz="1800" dirty="0"/>
          </a:p>
          <a:p>
            <a:r>
              <a:rPr lang="zh-CN" altLang="en-US" sz="1800" dirty="0"/>
              <a:t>将一个病人的记录保存为疾病编码</a:t>
            </a:r>
            <a:r>
              <a:rPr lang="zh-CN" altLang="en-US" sz="1800" dirty="0" smtClean="0"/>
              <a:t>组</a:t>
            </a:r>
            <a:endParaRPr lang="zh-CN" altLang="en-US" sz="1800" dirty="0"/>
          </a:p>
        </p:txBody>
      </p:sp>
      <p:pic>
        <p:nvPicPr>
          <p:cNvPr id="10" name="图片 9"/>
          <p:cNvPicPr>
            <a:picLocks noChangeAspect="1"/>
          </p:cNvPicPr>
          <p:nvPr/>
        </p:nvPicPr>
        <p:blipFill>
          <a:blip r:embed="rId11"/>
          <a:stretch>
            <a:fillRect/>
          </a:stretch>
        </p:blipFill>
        <p:spPr>
          <a:xfrm>
            <a:off x="9568864" y="4054858"/>
            <a:ext cx="2647816" cy="2802173"/>
          </a:xfrm>
          <a:prstGeom prst="rect">
            <a:avLst/>
          </a:prstGeom>
        </p:spPr>
      </p:pic>
      <p:sp>
        <p:nvSpPr>
          <p:cNvPr id="7" name="文本框 6"/>
          <p:cNvSpPr txBox="1"/>
          <p:nvPr/>
        </p:nvSpPr>
        <p:spPr>
          <a:xfrm>
            <a:off x="2520900" y="3793175"/>
            <a:ext cx="766557" cy="369332"/>
          </a:xfrm>
          <a:prstGeom prst="rect">
            <a:avLst/>
          </a:prstGeom>
          <a:noFill/>
        </p:spPr>
        <p:txBody>
          <a:bodyPr wrap="none" rtlCol="0">
            <a:spAutoFit/>
          </a:bodyPr>
          <a:lstStyle/>
          <a:p>
            <a:r>
              <a:rPr lang="en-US" altLang="zh-CN" dirty="0" smtClean="0"/>
              <a:t>753</a:t>
            </a:r>
            <a:r>
              <a:rPr lang="zh-CN" altLang="en-US" dirty="0" smtClean="0"/>
              <a:t>项</a:t>
            </a:r>
            <a:endParaRPr lang="zh-CN" altLang="en-US" dirty="0"/>
          </a:p>
        </p:txBody>
      </p:sp>
      <p:sp>
        <p:nvSpPr>
          <p:cNvPr id="11" name="文本框 10"/>
          <p:cNvSpPr txBox="1"/>
          <p:nvPr/>
        </p:nvSpPr>
        <p:spPr>
          <a:xfrm>
            <a:off x="2520900" y="1952368"/>
            <a:ext cx="763351" cy="369332"/>
          </a:xfrm>
          <a:prstGeom prst="rect">
            <a:avLst/>
          </a:prstGeom>
          <a:noFill/>
        </p:spPr>
        <p:txBody>
          <a:bodyPr wrap="none" rtlCol="0">
            <a:spAutoFit/>
          </a:bodyPr>
          <a:lstStyle/>
          <a:p>
            <a:r>
              <a:rPr lang="en-US" altLang="zh-CN" dirty="0" smtClean="0"/>
              <a:t>5</a:t>
            </a:r>
            <a:r>
              <a:rPr lang="zh-CN" altLang="en-US" dirty="0" smtClean="0"/>
              <a:t>万人</a:t>
            </a:r>
            <a:endParaRPr lang="zh-CN" altLang="en-US" dirty="0"/>
          </a:p>
        </p:txBody>
      </p:sp>
      <p:sp>
        <p:nvSpPr>
          <p:cNvPr id="12" name="文本框 11"/>
          <p:cNvSpPr txBox="1"/>
          <p:nvPr/>
        </p:nvSpPr>
        <p:spPr>
          <a:xfrm>
            <a:off x="2519348" y="5449316"/>
            <a:ext cx="880369" cy="369332"/>
          </a:xfrm>
          <a:prstGeom prst="rect">
            <a:avLst/>
          </a:prstGeom>
          <a:noFill/>
        </p:spPr>
        <p:txBody>
          <a:bodyPr wrap="none" rtlCol="0">
            <a:spAutoFit/>
          </a:bodyPr>
          <a:lstStyle/>
          <a:p>
            <a:r>
              <a:rPr lang="en-US" altLang="zh-CN" dirty="0" smtClean="0"/>
              <a:t>65</a:t>
            </a:r>
            <a:r>
              <a:rPr lang="zh-CN" altLang="en-US" dirty="0" smtClean="0"/>
              <a:t>万条</a:t>
            </a:r>
            <a:endParaRPr lang="zh-CN" altLang="en-US" dirty="0"/>
          </a:p>
        </p:txBody>
      </p:sp>
    </p:spTree>
    <p:extLst>
      <p:ext uri="{BB962C8B-B14F-4D97-AF65-F5344CB8AC3E}">
        <p14:creationId xmlns:p14="http://schemas.microsoft.com/office/powerpoint/2010/main" val="8576562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准确率与召回</a:t>
            </a:r>
            <a:r>
              <a:rPr lang="zh-CN" altLang="en-US" dirty="0" smtClean="0"/>
              <a:t>率</a:t>
            </a:r>
            <a:endParaRPr lang="en-US" altLang="zh-CN" dirty="0" smtClean="0"/>
          </a:p>
          <a:p>
            <a:endParaRPr lang="en-US" altLang="zh-CN" dirty="0" smtClean="0"/>
          </a:p>
          <a:p>
            <a:pPr marL="0" indent="0">
              <a:buNone/>
            </a:pPr>
            <a:endParaRPr lang="en-US" altLang="zh-CN" dirty="0" smtClean="0">
              <a:latin typeface="KaiTi" charset="-122"/>
              <a:ea typeface="KaiTi" charset="-122"/>
            </a:endParaRPr>
          </a:p>
          <a:p>
            <a:r>
              <a:rPr lang="en-US" altLang="zh-CN" dirty="0" smtClean="0">
                <a:latin typeface="KaiTi" charset="-122"/>
                <a:ea typeface="KaiTi" charset="-122"/>
              </a:rPr>
              <a:t>F1</a:t>
            </a:r>
            <a:r>
              <a:rPr lang="zh-CN" altLang="en-US" dirty="0">
                <a:latin typeface="KaiTi" charset="-122"/>
                <a:ea typeface="KaiTi" charset="-122"/>
              </a:rPr>
              <a:t>值</a:t>
            </a:r>
            <a:endParaRPr lang="zh-CN" altLang="zh-CN" dirty="0">
              <a:latin typeface="KaiTi" charset="-122"/>
              <a:ea typeface="KaiTi" charset="-122"/>
            </a:endParaRPr>
          </a:p>
          <a:p>
            <a:endParaRPr lang="en-US" altLang="zh-CN" dirty="0" smtClean="0"/>
          </a:p>
          <a:p>
            <a:endParaRPr lang="en-US" altLang="zh-CN" dirty="0"/>
          </a:p>
          <a:p>
            <a:r>
              <a:rPr lang="zh-CN" altLang="en-US" dirty="0" smtClean="0"/>
              <a:t>前</a:t>
            </a:r>
            <a:r>
              <a:rPr lang="en-US" altLang="zh-CN" dirty="0" smtClean="0"/>
              <a:t>K</a:t>
            </a:r>
            <a:r>
              <a:rPr lang="zh-CN" altLang="en-US" dirty="0" smtClean="0"/>
              <a:t>个结果准确率</a:t>
            </a:r>
            <a:endParaRPr lang="en-US" altLang="zh-CN" dirty="0" smtClean="0"/>
          </a:p>
          <a:p>
            <a:endParaRPr lang="en-US" altLang="zh-CN" dirty="0"/>
          </a:p>
          <a:p>
            <a:pPr marL="0" indent="0">
              <a:buNone/>
            </a:pPr>
            <a:endParaRPr lang="en-US" altLang="zh-CN" dirty="0" smtClean="0">
              <a:latin typeface="KaiTi" charset="-122"/>
              <a:ea typeface="KaiTi" charset="-122"/>
            </a:endParaRPr>
          </a:p>
          <a:p>
            <a:endParaRPr lang="zh-CN" altLang="en-US" dirty="0"/>
          </a:p>
          <a:p>
            <a:endParaRPr lang="zh-CN" altLang="en-US" dirty="0"/>
          </a:p>
        </p:txBody>
      </p:sp>
      <p:sp>
        <p:nvSpPr>
          <p:cNvPr id="3" name="标题 2"/>
          <p:cNvSpPr>
            <a:spLocks noGrp="1"/>
          </p:cNvSpPr>
          <p:nvPr>
            <p:ph type="title"/>
          </p:nvPr>
        </p:nvSpPr>
        <p:spPr/>
        <p:txBody>
          <a:bodyPr/>
          <a:lstStyle/>
          <a:p>
            <a:r>
              <a:rPr lang="en-US" altLang="zh-CN" dirty="0" smtClean="0"/>
              <a:t>4.2 </a:t>
            </a:r>
            <a:r>
              <a:rPr lang="zh-CN" altLang="en-US" dirty="0" smtClean="0"/>
              <a:t>评价指标</a:t>
            </a:r>
            <a:endParaRPr lang="zh-CN" altLang="en-US" dirty="0"/>
          </a:p>
        </p:txBody>
      </p:sp>
      <p:pic>
        <p:nvPicPr>
          <p:cNvPr id="4" name="图片 3"/>
          <p:cNvPicPr>
            <a:picLocks noChangeAspect="1"/>
          </p:cNvPicPr>
          <p:nvPr/>
        </p:nvPicPr>
        <p:blipFill>
          <a:blip r:embed="rId3"/>
          <a:stretch>
            <a:fillRect/>
          </a:stretch>
        </p:blipFill>
        <p:spPr>
          <a:xfrm>
            <a:off x="2720582" y="1851547"/>
            <a:ext cx="2524125" cy="847725"/>
          </a:xfrm>
          <a:prstGeom prst="rect">
            <a:avLst/>
          </a:prstGeom>
        </p:spPr>
      </p:pic>
      <p:pic>
        <p:nvPicPr>
          <p:cNvPr id="5" name="图片 4"/>
          <p:cNvPicPr>
            <a:picLocks noChangeAspect="1"/>
          </p:cNvPicPr>
          <p:nvPr/>
        </p:nvPicPr>
        <p:blipFill>
          <a:blip r:embed="rId4"/>
          <a:stretch>
            <a:fillRect/>
          </a:stretch>
        </p:blipFill>
        <p:spPr>
          <a:xfrm>
            <a:off x="6121151" y="1844824"/>
            <a:ext cx="2509838" cy="852488"/>
          </a:xfrm>
          <a:prstGeom prst="rect">
            <a:avLst/>
          </a:prstGeom>
        </p:spPr>
      </p:pic>
      <p:pic>
        <p:nvPicPr>
          <p:cNvPr id="6" name="图片 5"/>
          <p:cNvPicPr>
            <a:picLocks noChangeAspect="1"/>
          </p:cNvPicPr>
          <p:nvPr/>
        </p:nvPicPr>
        <p:blipFill>
          <a:blip r:embed="rId5"/>
          <a:stretch>
            <a:fillRect/>
          </a:stretch>
        </p:blipFill>
        <p:spPr>
          <a:xfrm>
            <a:off x="2720582" y="5373216"/>
            <a:ext cx="3781425" cy="790575"/>
          </a:xfrm>
          <a:prstGeom prst="rect">
            <a:avLst/>
          </a:prstGeom>
        </p:spPr>
      </p:pic>
      <p:pic>
        <p:nvPicPr>
          <p:cNvPr id="7" name="图片 6"/>
          <p:cNvPicPr>
            <a:picLocks noChangeAspect="1"/>
          </p:cNvPicPr>
          <p:nvPr/>
        </p:nvPicPr>
        <p:blipFill>
          <a:blip r:embed="rId6"/>
          <a:stretch>
            <a:fillRect/>
          </a:stretch>
        </p:blipFill>
        <p:spPr>
          <a:xfrm>
            <a:off x="2720582" y="3501008"/>
            <a:ext cx="1562100" cy="647700"/>
          </a:xfrm>
          <a:prstGeom prst="rect">
            <a:avLst/>
          </a:prstGeom>
        </p:spPr>
      </p:pic>
    </p:spTree>
    <p:extLst>
      <p:ext uri="{BB962C8B-B14F-4D97-AF65-F5344CB8AC3E}">
        <p14:creationId xmlns:p14="http://schemas.microsoft.com/office/powerpoint/2010/main" val="12995314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逻辑回归</a:t>
            </a:r>
            <a:r>
              <a:rPr lang="zh-CN" altLang="en-US" dirty="0" smtClean="0"/>
              <a:t>算法</a:t>
            </a:r>
            <a:endParaRPr lang="en-US" altLang="zh-CN" dirty="0" smtClean="0"/>
          </a:p>
          <a:p>
            <a:pPr marL="0" indent="0">
              <a:buNone/>
            </a:pPr>
            <a:r>
              <a:rPr lang="zh-CN" altLang="en-US" dirty="0" smtClean="0"/>
              <a:t>根据输入向量和参数，计算发生概率</a:t>
            </a:r>
            <a:endParaRPr lang="en-US" altLang="zh-CN" dirty="0" smtClean="0"/>
          </a:p>
          <a:p>
            <a:pPr marL="0" indent="0">
              <a:buNone/>
            </a:pPr>
            <a:endParaRPr lang="zh-CN" altLang="en-US" dirty="0"/>
          </a:p>
          <a:p>
            <a:endParaRPr lang="zh-CN" altLang="en-US" dirty="0"/>
          </a:p>
          <a:p>
            <a:endParaRPr lang="zh-CN" altLang="en-US" dirty="0"/>
          </a:p>
          <a:p>
            <a:r>
              <a:rPr lang="zh-CN" altLang="en-US" dirty="0"/>
              <a:t>随机森林算法</a:t>
            </a:r>
          </a:p>
          <a:p>
            <a:pPr marL="0" indent="0">
              <a:buNone/>
            </a:pPr>
            <a:r>
              <a:rPr lang="zh-CN" altLang="en-US" dirty="0"/>
              <a:t>随机森林算法是集成学习的一种模型，具体使用决策树作为基本决策单元，再将多颗决策树的结果通过投票或其他方式综合得到结论。</a:t>
            </a:r>
          </a:p>
          <a:p>
            <a:endParaRPr lang="zh-CN" altLang="en-US" dirty="0"/>
          </a:p>
        </p:txBody>
      </p:sp>
      <p:sp>
        <p:nvSpPr>
          <p:cNvPr id="3" name="标题 2"/>
          <p:cNvSpPr>
            <a:spLocks noGrp="1"/>
          </p:cNvSpPr>
          <p:nvPr>
            <p:ph type="title"/>
          </p:nvPr>
        </p:nvSpPr>
        <p:spPr/>
        <p:txBody>
          <a:bodyPr/>
          <a:lstStyle/>
          <a:p>
            <a:r>
              <a:rPr lang="en-US" altLang="zh-CN" dirty="0" smtClean="0"/>
              <a:t>4.3 </a:t>
            </a:r>
            <a:r>
              <a:rPr lang="zh-CN" altLang="en-US" dirty="0" smtClean="0"/>
              <a:t>对比算法</a:t>
            </a:r>
            <a:endParaRPr lang="zh-CN" altLang="en-US" dirty="0"/>
          </a:p>
        </p:txBody>
      </p:sp>
      <p:pic>
        <p:nvPicPr>
          <p:cNvPr id="5" name="图片 4"/>
          <p:cNvPicPr>
            <a:picLocks noChangeAspect="1"/>
          </p:cNvPicPr>
          <p:nvPr/>
        </p:nvPicPr>
        <p:blipFill>
          <a:blip r:embed="rId3"/>
          <a:stretch>
            <a:fillRect/>
          </a:stretch>
        </p:blipFill>
        <p:spPr>
          <a:xfrm>
            <a:off x="3071664" y="2636912"/>
            <a:ext cx="5052060" cy="714375"/>
          </a:xfrm>
          <a:prstGeom prst="rect">
            <a:avLst/>
          </a:prstGeom>
        </p:spPr>
      </p:pic>
    </p:spTree>
    <p:extLst>
      <p:ext uri="{BB962C8B-B14F-4D97-AF65-F5344CB8AC3E}">
        <p14:creationId xmlns:p14="http://schemas.microsoft.com/office/powerpoint/2010/main" val="26370008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使用我们提出的医疗领域跨网络数据表示算法，与对比算法在疾病预测的准确率、召回率和</a:t>
            </a:r>
            <a:r>
              <a:rPr lang="en-US" altLang="zh-CN" dirty="0" smtClean="0"/>
              <a:t>F1</a:t>
            </a:r>
            <a:r>
              <a:rPr lang="zh-CN" altLang="en-US" dirty="0" smtClean="0"/>
              <a:t>值上进行比较</a:t>
            </a:r>
            <a:endParaRPr lang="en-US" altLang="zh-CN" dirty="0" smtClean="0"/>
          </a:p>
          <a:p>
            <a:r>
              <a:rPr lang="zh-CN" altLang="en-US" dirty="0" smtClean="0"/>
              <a:t>我们提出的算法在准确率和</a:t>
            </a:r>
            <a:r>
              <a:rPr lang="en-US" altLang="zh-CN" dirty="0" smtClean="0"/>
              <a:t>F1</a:t>
            </a:r>
            <a:r>
              <a:rPr lang="zh-CN" altLang="en-US" dirty="0" smtClean="0"/>
              <a:t>值上具有较好表现</a:t>
            </a:r>
            <a:endParaRPr lang="zh-CN" altLang="en-US" dirty="0"/>
          </a:p>
        </p:txBody>
      </p:sp>
      <p:sp>
        <p:nvSpPr>
          <p:cNvPr id="3" name="标题 2"/>
          <p:cNvSpPr>
            <a:spLocks noGrp="1"/>
          </p:cNvSpPr>
          <p:nvPr>
            <p:ph type="title"/>
          </p:nvPr>
        </p:nvSpPr>
        <p:spPr/>
        <p:txBody>
          <a:bodyPr/>
          <a:lstStyle/>
          <a:p>
            <a:r>
              <a:rPr lang="en-US" altLang="zh-CN" dirty="0" smtClean="0"/>
              <a:t>4.4 </a:t>
            </a:r>
            <a:r>
              <a:rPr lang="zh-CN" altLang="en-US" dirty="0" smtClean="0"/>
              <a:t>实验分析 </a:t>
            </a:r>
            <a:r>
              <a:rPr lang="en-US" altLang="zh-CN" dirty="0" smtClean="0"/>
              <a:t>- </a:t>
            </a:r>
            <a:r>
              <a:rPr lang="zh-CN" altLang="en-US" dirty="0" smtClean="0"/>
              <a:t>疾病预测结果对比</a:t>
            </a:r>
            <a:endParaRPr lang="zh-CN" altLang="en-US" dirty="0"/>
          </a:p>
        </p:txBody>
      </p:sp>
      <p:pic>
        <p:nvPicPr>
          <p:cNvPr id="5" name="图片 4"/>
          <p:cNvPicPr>
            <a:picLocks noChangeAspect="1"/>
          </p:cNvPicPr>
          <p:nvPr/>
        </p:nvPicPr>
        <p:blipFill>
          <a:blip r:embed="rId3"/>
          <a:stretch>
            <a:fillRect/>
          </a:stretch>
        </p:blipFill>
        <p:spPr>
          <a:xfrm>
            <a:off x="1733564" y="3415734"/>
            <a:ext cx="8703738" cy="3181618"/>
          </a:xfrm>
          <a:prstGeom prst="rect">
            <a:avLst/>
          </a:prstGeom>
        </p:spPr>
      </p:pic>
    </p:spTree>
    <p:extLst>
      <p:ext uri="{BB962C8B-B14F-4D97-AF65-F5344CB8AC3E}">
        <p14:creationId xmlns:p14="http://schemas.microsoft.com/office/powerpoint/2010/main" val="3464626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按照发病概率进行排序，针对前</a:t>
            </a:r>
            <a:r>
              <a:rPr lang="en-US" altLang="zh-CN" dirty="0" smtClean="0"/>
              <a:t>K</a:t>
            </a:r>
            <a:r>
              <a:rPr lang="zh-CN" altLang="en-US" dirty="0" smtClean="0"/>
              <a:t>个疾病预测结果，计算时候包含病人真实发生的疾病</a:t>
            </a:r>
            <a:endParaRPr lang="en-US" altLang="zh-CN" dirty="0" smtClean="0"/>
          </a:p>
          <a:p>
            <a:r>
              <a:rPr lang="zh-CN" altLang="en-US" dirty="0" smtClean="0"/>
              <a:t>我们的算法在不同长度上都具有优势</a:t>
            </a:r>
            <a:endParaRPr lang="en-US" altLang="zh-CN" dirty="0" smtClean="0"/>
          </a:p>
          <a:p>
            <a:r>
              <a:rPr lang="zh-CN" altLang="en-US" dirty="0" smtClean="0"/>
              <a:t>大部分算法在长度超过</a:t>
            </a:r>
            <a:r>
              <a:rPr lang="en-US" altLang="zh-CN" dirty="0" smtClean="0"/>
              <a:t>10</a:t>
            </a:r>
            <a:r>
              <a:rPr lang="zh-CN" altLang="en-US" dirty="0" smtClean="0"/>
              <a:t>之后，综合预测准确率不再有明显提高，说明模型给出的小概率疾病参考性弱</a:t>
            </a:r>
            <a:endParaRPr lang="zh-CN" altLang="en-US" dirty="0"/>
          </a:p>
        </p:txBody>
      </p:sp>
      <p:sp>
        <p:nvSpPr>
          <p:cNvPr id="3" name="标题 2"/>
          <p:cNvSpPr>
            <a:spLocks noGrp="1"/>
          </p:cNvSpPr>
          <p:nvPr>
            <p:ph type="title"/>
          </p:nvPr>
        </p:nvSpPr>
        <p:spPr/>
        <p:txBody>
          <a:bodyPr/>
          <a:lstStyle/>
          <a:p>
            <a:r>
              <a:rPr lang="en-US" altLang="zh-CN" dirty="0" smtClean="0"/>
              <a:t>4.4 </a:t>
            </a:r>
            <a:r>
              <a:rPr lang="zh-CN" altLang="en-US" dirty="0" smtClean="0"/>
              <a:t>实验分析 </a:t>
            </a:r>
            <a:r>
              <a:rPr lang="en-US" altLang="zh-CN" dirty="0" smtClean="0"/>
              <a:t>- </a:t>
            </a:r>
            <a:r>
              <a:rPr lang="zh-CN" altLang="en-US" dirty="0" smtClean="0"/>
              <a:t>预测</a:t>
            </a:r>
            <a:r>
              <a:rPr lang="zh-CN" altLang="en-US" dirty="0"/>
              <a:t>结果</a:t>
            </a:r>
            <a:r>
              <a:rPr lang="zh-CN" altLang="en-US" dirty="0" smtClean="0"/>
              <a:t>长度对比</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776" y="3501008"/>
            <a:ext cx="4536504" cy="3104527"/>
          </a:xfrm>
          <a:prstGeom prst="rect">
            <a:avLst/>
          </a:prstGeom>
        </p:spPr>
      </p:pic>
    </p:spTree>
    <p:extLst>
      <p:ext uri="{BB962C8B-B14F-4D97-AF65-F5344CB8AC3E}">
        <p14:creationId xmlns:p14="http://schemas.microsoft.com/office/powerpoint/2010/main" val="3604228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挑选了较为常见的血液疾病和消化系统疾病进行单一病种预测准确率的比较</a:t>
            </a:r>
            <a:endParaRPr lang="en-US" altLang="zh-CN" dirty="0" smtClean="0"/>
          </a:p>
          <a:p>
            <a:r>
              <a:rPr lang="zh-CN" altLang="en-US" dirty="0" smtClean="0"/>
              <a:t>我们的算法具有较高的预测准确率</a:t>
            </a:r>
            <a:endParaRPr lang="zh-CN" altLang="en-US" dirty="0"/>
          </a:p>
        </p:txBody>
      </p:sp>
      <p:sp>
        <p:nvSpPr>
          <p:cNvPr id="3" name="标题 2"/>
          <p:cNvSpPr>
            <a:spLocks noGrp="1"/>
          </p:cNvSpPr>
          <p:nvPr>
            <p:ph type="title"/>
          </p:nvPr>
        </p:nvSpPr>
        <p:spPr/>
        <p:txBody>
          <a:bodyPr/>
          <a:lstStyle/>
          <a:p>
            <a:r>
              <a:rPr lang="en-US" altLang="zh-CN" dirty="0" smtClean="0"/>
              <a:t>4.4 </a:t>
            </a:r>
            <a:r>
              <a:rPr lang="zh-CN" altLang="en-US" dirty="0" smtClean="0"/>
              <a:t>实验分析 </a:t>
            </a:r>
            <a:r>
              <a:rPr lang="en-US" altLang="zh-CN" dirty="0" smtClean="0"/>
              <a:t>- ROC</a:t>
            </a:r>
            <a:endParaRPr lang="zh-CN" altLang="en-US" dirty="0"/>
          </a:p>
        </p:txBody>
      </p:sp>
      <p:pic>
        <p:nvPicPr>
          <p:cNvPr id="4" name="图片 3"/>
          <p:cNvPicPr>
            <a:picLocks noChangeAspect="1"/>
          </p:cNvPicPr>
          <p:nvPr/>
        </p:nvPicPr>
        <p:blipFill>
          <a:blip r:embed="rId3"/>
          <a:stretch>
            <a:fillRect/>
          </a:stretch>
        </p:blipFill>
        <p:spPr>
          <a:xfrm>
            <a:off x="1415480" y="2997192"/>
            <a:ext cx="4365245" cy="3331778"/>
          </a:xfrm>
          <a:prstGeom prst="rect">
            <a:avLst/>
          </a:prstGeom>
        </p:spPr>
      </p:pic>
      <p:pic>
        <p:nvPicPr>
          <p:cNvPr id="5" name="图片 4"/>
          <p:cNvPicPr>
            <a:picLocks noChangeAspect="1"/>
          </p:cNvPicPr>
          <p:nvPr/>
        </p:nvPicPr>
        <p:blipFill>
          <a:blip r:embed="rId4"/>
          <a:stretch>
            <a:fillRect/>
          </a:stretch>
        </p:blipFill>
        <p:spPr>
          <a:xfrm>
            <a:off x="6617137" y="2996952"/>
            <a:ext cx="4458329" cy="3335988"/>
          </a:xfrm>
          <a:prstGeom prst="rect">
            <a:avLst/>
          </a:prstGeom>
        </p:spPr>
      </p:pic>
    </p:spTree>
    <p:extLst>
      <p:ext uri="{BB962C8B-B14F-4D97-AF65-F5344CB8AC3E}">
        <p14:creationId xmlns:p14="http://schemas.microsoft.com/office/powerpoint/2010/main" val="1165844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62298" y="1340767"/>
            <a:ext cx="10246270" cy="4824537"/>
          </a:xfrm>
        </p:spPr>
        <p:txBody>
          <a:bodyPr>
            <a:normAutofit/>
          </a:bodyPr>
          <a:lstStyle/>
          <a:p>
            <a:pPr marL="457200" indent="-457200">
              <a:lnSpc>
                <a:spcPct val="150000"/>
              </a:lnSpc>
              <a:buFont typeface="+mj-lt"/>
              <a:buAutoNum type="arabicPeriod"/>
            </a:pPr>
            <a:r>
              <a:rPr lang="zh-CN" altLang="en-US" dirty="0" smtClean="0"/>
              <a:t>利用</a:t>
            </a:r>
            <a:r>
              <a:rPr lang="zh-CN" altLang="en-US" dirty="0"/>
              <a:t>医疗数据构建医疗实体</a:t>
            </a:r>
            <a:r>
              <a:rPr lang="zh-CN" altLang="en-US" dirty="0" smtClean="0"/>
              <a:t>关系网，并</a:t>
            </a:r>
            <a:r>
              <a:rPr lang="zh-CN" altLang="en-US" dirty="0"/>
              <a:t>使用网络表示学习方法抽取疾病特征向量</a:t>
            </a:r>
            <a:r>
              <a:rPr lang="zh-CN" altLang="en-US" dirty="0" smtClean="0"/>
              <a:t>；</a:t>
            </a:r>
            <a:endParaRPr lang="zh-CN" altLang="en-US" dirty="0"/>
          </a:p>
          <a:p>
            <a:pPr marL="457200" indent="-457200">
              <a:lnSpc>
                <a:spcPct val="150000"/>
              </a:lnSpc>
              <a:buFont typeface="+mj-lt"/>
              <a:buAutoNum type="arabicPeriod"/>
            </a:pPr>
            <a:r>
              <a:rPr lang="zh-CN" altLang="en-US" dirty="0" smtClean="0"/>
              <a:t>使用降噪自编码器栈模型对医疗数据降维处理，并采用神经网络</a:t>
            </a:r>
            <a:r>
              <a:rPr lang="zh-CN" altLang="en-US" dirty="0"/>
              <a:t>建立疾病预测模型</a:t>
            </a:r>
            <a:r>
              <a:rPr lang="zh-CN" altLang="en-US" dirty="0" smtClean="0"/>
              <a:t>；</a:t>
            </a:r>
            <a:endParaRPr lang="zh-CN" altLang="en-US" dirty="0"/>
          </a:p>
          <a:p>
            <a:pPr marL="457200" indent="-457200">
              <a:lnSpc>
                <a:spcPct val="150000"/>
              </a:lnSpc>
              <a:buFont typeface="+mj-lt"/>
              <a:buAutoNum type="arabicPeriod"/>
            </a:pPr>
            <a:r>
              <a:rPr lang="zh-CN" altLang="en-US" dirty="0" smtClean="0"/>
              <a:t>在神经网络模型中，使用医疗背景知识进行带约束的参数学习。</a:t>
            </a:r>
            <a:endParaRPr lang="en-US" altLang="zh-CN" dirty="0" smtClean="0"/>
          </a:p>
          <a:p>
            <a:pPr marL="457200" indent="-457200">
              <a:lnSpc>
                <a:spcPct val="150000"/>
              </a:lnSpc>
              <a:buFont typeface="+mj-lt"/>
              <a:buAutoNum type="arabicPeriod"/>
            </a:pPr>
            <a:endParaRPr lang="en-US" altLang="zh-CN" dirty="0"/>
          </a:p>
          <a:p>
            <a:pPr marL="0" indent="0">
              <a:lnSpc>
                <a:spcPct val="150000"/>
              </a:lnSpc>
              <a:buNone/>
            </a:pPr>
            <a:r>
              <a:rPr lang="zh-CN" altLang="en-US" dirty="0"/>
              <a:t>在本研究的基础上，未来进一步的研究可以开展以下几方面的工作：</a:t>
            </a:r>
          </a:p>
          <a:p>
            <a:pPr marL="457200" indent="-457200">
              <a:lnSpc>
                <a:spcPct val="150000"/>
              </a:lnSpc>
              <a:buFont typeface="+mj-lt"/>
              <a:buAutoNum type="arabicPeriod"/>
            </a:pPr>
            <a:r>
              <a:rPr lang="zh-CN" altLang="en-US" dirty="0" smtClean="0"/>
              <a:t>在</a:t>
            </a:r>
            <a:r>
              <a:rPr lang="zh-CN" altLang="en-US" dirty="0"/>
              <a:t>构建医疗实体表示学习的过程可以和神经网络的训练过程融合到一起。</a:t>
            </a:r>
          </a:p>
          <a:p>
            <a:pPr marL="457200" indent="-457200">
              <a:lnSpc>
                <a:spcPct val="150000"/>
              </a:lnSpc>
              <a:buFont typeface="+mj-lt"/>
              <a:buAutoNum type="arabicPeriod"/>
            </a:pPr>
            <a:r>
              <a:rPr lang="zh-CN" altLang="en-US" dirty="0" smtClean="0"/>
              <a:t>考虑</a:t>
            </a:r>
            <a:r>
              <a:rPr lang="zh-CN" altLang="en-US" dirty="0"/>
              <a:t>医疗的实际问题中，不同问题带来的独特性，进行个别疾病类型的预测</a:t>
            </a:r>
            <a:r>
              <a:rPr lang="zh-CN" altLang="en-US" dirty="0" smtClean="0"/>
              <a:t>。</a:t>
            </a:r>
          </a:p>
          <a:p>
            <a:pPr>
              <a:lnSpc>
                <a:spcPct val="150000"/>
              </a:lnSpc>
            </a:pPr>
            <a:endParaRPr lang="zh-CN" altLang="en-US" dirty="0"/>
          </a:p>
        </p:txBody>
      </p:sp>
      <p:sp>
        <p:nvSpPr>
          <p:cNvPr id="3" name="标题 2"/>
          <p:cNvSpPr>
            <a:spLocks noGrp="1"/>
          </p:cNvSpPr>
          <p:nvPr>
            <p:ph type="title"/>
          </p:nvPr>
        </p:nvSpPr>
        <p:spPr/>
        <p:txBody>
          <a:bodyPr/>
          <a:lstStyle/>
          <a:p>
            <a:r>
              <a:rPr lang="en-US" altLang="zh-CN" dirty="0" smtClean="0"/>
              <a:t>4.5 </a:t>
            </a:r>
            <a:r>
              <a:rPr lang="zh-CN" altLang="en-US" dirty="0" smtClean="0"/>
              <a:t>论文研究创新点</a:t>
            </a:r>
            <a:r>
              <a:rPr lang="en-US" altLang="zh-CN" dirty="0" smtClean="0"/>
              <a:t>&amp;</a:t>
            </a:r>
            <a:r>
              <a:rPr lang="zh-CN" altLang="en-US" dirty="0" smtClean="0"/>
              <a:t>展望</a:t>
            </a:r>
            <a:endParaRPr lang="zh-CN" altLang="en-US" dirty="0"/>
          </a:p>
        </p:txBody>
      </p:sp>
    </p:spTree>
    <p:extLst>
      <p:ext uri="{BB962C8B-B14F-4D97-AF65-F5344CB8AC3E}">
        <p14:creationId xmlns:p14="http://schemas.microsoft.com/office/powerpoint/2010/main" val="186484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62298" y="1340767"/>
            <a:ext cx="10246270" cy="5184577"/>
          </a:xfrm>
        </p:spPr>
        <p:txBody>
          <a:bodyPr>
            <a:normAutofit/>
          </a:bodyPr>
          <a:lstStyle/>
          <a:p>
            <a:pPr marL="457200" indent="-457200">
              <a:buFont typeface="Wingdings" charset="2"/>
              <a:buChar char="Ø"/>
              <a:defRPr/>
            </a:pPr>
            <a:r>
              <a:rPr kumimoji="1" lang="zh-CN" altLang="en-US" sz="2400" dirty="0"/>
              <a:t>论文</a:t>
            </a:r>
            <a:endParaRPr kumimoji="1" lang="en-US" altLang="zh-CN" sz="2400" dirty="0"/>
          </a:p>
          <a:p>
            <a:pPr marL="0" indent="0">
              <a:buNone/>
              <a:defRPr/>
            </a:pPr>
            <a:r>
              <a:rPr lang="en-US" altLang="zh-CN" sz="2000" dirty="0"/>
              <a:t>Li Xin, Yang Liang, Li Yi, et al. Deep trajectory: a deep learning approach for mobile advertising in vehicular networks[J]. Neural Computing and Applications, 1-13. </a:t>
            </a:r>
            <a:r>
              <a:rPr lang="en-US" altLang="zh-CN" sz="3600" dirty="0"/>
              <a:t/>
            </a:r>
            <a:br>
              <a:rPr lang="en-US" altLang="zh-CN" sz="3600" dirty="0"/>
            </a:br>
            <a:endParaRPr kumimoji="1" lang="en-US" altLang="zh-CN" sz="3600" dirty="0"/>
          </a:p>
          <a:p>
            <a:pPr marL="457200" indent="-457200">
              <a:buFont typeface="Wingdings" charset="2"/>
              <a:buChar char="Ø"/>
              <a:defRPr/>
            </a:pPr>
            <a:r>
              <a:rPr kumimoji="1" lang="zh-CN" altLang="en-US" sz="2400" dirty="0"/>
              <a:t>专利</a:t>
            </a:r>
            <a:endParaRPr kumimoji="1" lang="en-US" altLang="zh-CN" sz="2400" dirty="0"/>
          </a:p>
          <a:p>
            <a:pPr marL="0" lvl="0" indent="0">
              <a:buNone/>
              <a:defRPr/>
            </a:pPr>
            <a:r>
              <a:rPr kumimoji="1" lang="zh-CN" altLang="en-US" sz="2000" dirty="0"/>
              <a:t>礼欣，李懿，翟艳梅</a:t>
            </a:r>
            <a:r>
              <a:rPr kumimoji="1" lang="en-US" altLang="zh-CN" sz="2000" dirty="0"/>
              <a:t>. </a:t>
            </a:r>
            <a:r>
              <a:rPr kumimoji="1" lang="zh-CN" altLang="en-US" sz="2000" dirty="0"/>
              <a:t>一种基于用户话题权威性的微博重排序方法 </a:t>
            </a:r>
            <a:r>
              <a:rPr kumimoji="1" lang="en-US" altLang="zh-CN" sz="2000" dirty="0"/>
              <a:t>[P]. </a:t>
            </a:r>
            <a:r>
              <a:rPr kumimoji="1" lang="zh-CN" altLang="en-US" sz="2000" dirty="0"/>
              <a:t>中国专利：</a:t>
            </a:r>
            <a:r>
              <a:rPr kumimoji="1" lang="en-US" altLang="zh-CN" sz="2000" dirty="0"/>
              <a:t>CN104317881B, </a:t>
            </a:r>
            <a:r>
              <a:rPr kumimoji="1" lang="en-US" altLang="zh-CN" sz="2000" dirty="0" smtClean="0"/>
              <a:t>2017-11-24</a:t>
            </a:r>
            <a:endParaRPr kumimoji="1" lang="en-US" altLang="zh-CN" sz="2000" dirty="0"/>
          </a:p>
        </p:txBody>
      </p:sp>
      <p:sp>
        <p:nvSpPr>
          <p:cNvPr id="3" name="标题 2"/>
          <p:cNvSpPr>
            <a:spLocks noGrp="1"/>
          </p:cNvSpPr>
          <p:nvPr>
            <p:ph type="title"/>
          </p:nvPr>
        </p:nvSpPr>
        <p:spPr/>
        <p:txBody>
          <a:bodyPr/>
          <a:lstStyle/>
          <a:p>
            <a:r>
              <a:rPr lang="zh-CN" altLang="en-US" dirty="0"/>
              <a:t>研究生期间成果</a:t>
            </a:r>
            <a:r>
              <a:rPr lang="zh-CN" altLang="en-US" dirty="0" smtClean="0"/>
              <a:t>展示</a:t>
            </a:r>
            <a:endParaRPr lang="zh-CN" altLang="en-US" dirty="0"/>
          </a:p>
        </p:txBody>
      </p:sp>
    </p:spTree>
    <p:extLst>
      <p:ext uri="{BB962C8B-B14F-4D97-AF65-F5344CB8AC3E}">
        <p14:creationId xmlns:p14="http://schemas.microsoft.com/office/powerpoint/2010/main" val="282590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t>研究背景和研究内容</a:t>
            </a:r>
          </a:p>
        </p:txBody>
      </p:sp>
      <p:sp>
        <p:nvSpPr>
          <p:cNvPr id="3" name="文本框 2"/>
          <p:cNvSpPr txBox="1"/>
          <p:nvPr/>
        </p:nvSpPr>
        <p:spPr>
          <a:xfrm>
            <a:off x="767408" y="1456700"/>
            <a:ext cx="864096" cy="1631216"/>
          </a:xfrm>
          <a:prstGeom prst="rect">
            <a:avLst/>
          </a:prstGeom>
          <a:noFill/>
        </p:spPr>
        <p:txBody>
          <a:bodyPr wrap="square" rtlCol="0">
            <a:spAutoFit/>
          </a:bodyPr>
          <a:lstStyle/>
          <a:p>
            <a:r>
              <a:rPr lang="en-US" altLang="zh-CN" sz="10000" b="1" i="1" dirty="0" smtClean="0">
                <a:solidFill>
                  <a:srgbClr val="009241"/>
                </a:solidFill>
                <a:latin typeface="Arial" panose="020B0604020202020204" pitchFamily="34" charset="0"/>
                <a:cs typeface="Arial" panose="020B0604020202020204" pitchFamily="34" charset="0"/>
              </a:rPr>
              <a:t>1</a:t>
            </a:r>
            <a:endParaRPr lang="zh-CN" altLang="en-US" sz="10000" b="1" i="1" dirty="0">
              <a:solidFill>
                <a:srgbClr val="009241"/>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919" r="50001"/>
          <a:stretch/>
        </p:blipFill>
        <p:spPr>
          <a:xfrm>
            <a:off x="10823848" y="4319937"/>
            <a:ext cx="1368152" cy="2538063"/>
          </a:xfrm>
          <a:prstGeom prst="rect">
            <a:avLst/>
          </a:prstGeom>
          <a:effectLst/>
        </p:spPr>
      </p:pic>
    </p:spTree>
    <p:extLst>
      <p:ext uri="{BB962C8B-B14F-4D97-AF65-F5344CB8AC3E}">
        <p14:creationId xmlns:p14="http://schemas.microsoft.com/office/powerpoint/2010/main" val="3532341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0000"/>
          <a:stretch/>
        </p:blipFill>
        <p:spPr>
          <a:xfrm>
            <a:off x="0" y="3439716"/>
            <a:ext cx="1809399" cy="3418284"/>
          </a:xfrm>
          <a:prstGeom prst="rect">
            <a:avLst/>
          </a:prstGeom>
          <a:effectLst/>
        </p:spPr>
      </p:pic>
      <p:sp>
        <p:nvSpPr>
          <p:cNvPr id="3" name="TextBox 7"/>
          <p:cNvSpPr txBox="1"/>
          <p:nvPr/>
        </p:nvSpPr>
        <p:spPr>
          <a:xfrm>
            <a:off x="3503712" y="2708920"/>
            <a:ext cx="5256584" cy="1107996"/>
          </a:xfrm>
          <a:prstGeom prst="rect">
            <a:avLst/>
          </a:prstGeom>
          <a:noFill/>
          <a:ln>
            <a:noFill/>
          </a:ln>
        </p:spPr>
        <p:txBody>
          <a:bodyPr wrap="square" rtlCol="0">
            <a:spAutoFit/>
          </a:bodyPr>
          <a:lstStyle/>
          <a:p>
            <a:r>
              <a:rPr lang="zh-CN" altLang="en-US" sz="6600" dirty="0">
                <a:latin typeface="华文行楷" panose="02010800040101010101" pitchFamily="2" charset="-122"/>
                <a:ea typeface="华文行楷" panose="02010800040101010101" pitchFamily="2" charset="-122"/>
              </a:rPr>
              <a:t>谢谢各位老师！</a:t>
            </a:r>
          </a:p>
        </p:txBody>
      </p:sp>
      <p:sp>
        <p:nvSpPr>
          <p:cNvPr id="4" name="副标题 2"/>
          <p:cNvSpPr txBox="1">
            <a:spLocks/>
          </p:cNvSpPr>
          <p:nvPr/>
        </p:nvSpPr>
        <p:spPr>
          <a:xfrm>
            <a:off x="8040216" y="5445224"/>
            <a:ext cx="3168352" cy="108012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KaiTi" charset="-122"/>
                <a:ea typeface="KaiTi" charset="-122"/>
                <a:cs typeface="KaiTi"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KaiTi" charset="-122"/>
                <a:ea typeface="KaiTi" charset="-122"/>
                <a:cs typeface="KaiTi"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KaiTi" charset="-122"/>
                <a:ea typeface="KaiTi" charset="-122"/>
                <a:cs typeface="KaiTi"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KaiTi" charset="-122"/>
                <a:ea typeface="KaiTi" charset="-122"/>
                <a:cs typeface="KaiTi"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KaiTi" charset="-122"/>
                <a:ea typeface="KaiTi" charset="-122"/>
                <a:cs typeface="KaiTi"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800" dirty="0" smtClean="0">
                <a:latin typeface="华文楷体" panose="02010600040101010101" pitchFamily="2" charset="-122"/>
                <a:ea typeface="华文楷体" panose="02010600040101010101" pitchFamily="2" charset="-122"/>
              </a:rPr>
              <a:t>答  辩  人：李懿</a:t>
            </a:r>
            <a:endParaRPr lang="en-US" altLang="zh-CN" sz="2800" dirty="0" smtClean="0">
              <a:latin typeface="华文楷体" panose="02010600040101010101" pitchFamily="2" charset="-122"/>
              <a:ea typeface="华文楷体" panose="02010600040101010101" pitchFamily="2" charset="-122"/>
            </a:endParaRPr>
          </a:p>
          <a:p>
            <a:pPr marL="0" indent="0">
              <a:buNone/>
            </a:pPr>
            <a:r>
              <a:rPr lang="zh-CN" altLang="en-US" sz="2800" dirty="0" smtClean="0">
                <a:latin typeface="华文楷体" panose="02010600040101010101" pitchFamily="2" charset="-122"/>
                <a:ea typeface="华文楷体" panose="02010600040101010101" pitchFamily="2" charset="-122"/>
              </a:rPr>
              <a:t>答辩时间：</a:t>
            </a:r>
            <a:r>
              <a:rPr lang="en-US" altLang="zh-CN" sz="2800" dirty="0" smtClean="0">
                <a:latin typeface="华文楷体" panose="02010600040101010101" pitchFamily="2" charset="-122"/>
                <a:ea typeface="华文楷体" panose="02010600040101010101" pitchFamily="2" charset="-122"/>
              </a:rPr>
              <a:t>2018.01</a:t>
            </a:r>
            <a:endParaRPr lang="zh-CN" altLang="en-US" sz="2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23299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1.1</a:t>
            </a:r>
            <a:r>
              <a:rPr lang="zh-CN" altLang="en-US" dirty="0" smtClean="0"/>
              <a:t> 研究背景与现状</a:t>
            </a:r>
            <a:endParaRPr lang="zh-CN" altLang="en-US" dirty="0"/>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8803580" y="3014397"/>
            <a:ext cx="750271" cy="747144"/>
          </a:xfrm>
          <a:prstGeom prst="rect">
            <a:avLst/>
          </a:prstGeom>
        </p:spPr>
      </p:pic>
      <p:pic>
        <p:nvPicPr>
          <p:cNvPr id="5" name="图片 4"/>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40329" y1="15900" x2="56790" y2="85356"/>
                        <a14:foregroundMark x1="19753" y1="42678" x2="77366" y2="66527"/>
                        <a14:foregroundMark x1="22634" y1="28033" x2="75309" y2="50209"/>
                        <a14:foregroundMark x1="24280" y1="56067" x2="75720" y2="79916"/>
                        <a14:foregroundMark x1="51029" y1="17573" x2="69959" y2="88703"/>
                        <a14:foregroundMark x1="42387" y1="18410" x2="65432" y2="87029"/>
                        <a14:foregroundMark x1="63374" y1="30544" x2="66667" y2="44351"/>
                        <a14:foregroundMark x1="41152" y1="74477" x2="49383" y2="73640"/>
                      </a14:backgroundRemoval>
                    </a14:imgEffect>
                  </a14:imgLayer>
                </a14:imgProps>
              </a:ext>
            </a:extLst>
          </a:blip>
          <a:stretch>
            <a:fillRect/>
          </a:stretch>
        </p:blipFill>
        <p:spPr>
          <a:xfrm>
            <a:off x="8803580" y="3995445"/>
            <a:ext cx="759648" cy="747144"/>
          </a:xfrm>
          <a:prstGeom prst="rect">
            <a:avLst/>
          </a:prstGeom>
        </p:spPr>
      </p:pic>
      <p:pic>
        <p:nvPicPr>
          <p:cNvPr id="6" name="图片 5"/>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8807" y1="33333" x2="27984" y2="41250"/>
                        <a14:foregroundMark x1="60905" y1="29167" x2="64609" y2="45417"/>
                        <a14:foregroundMark x1="14403" y1="36667" x2="70782" y2="73333"/>
                        <a14:foregroundMark x1="45679" y1="33750" x2="61317" y2="80000"/>
                        <a14:foregroundMark x1="39506" y1="74583" x2="93004" y2="53750"/>
                        <a14:foregroundMark x1="54321" y1="45000" x2="63374" y2="56250"/>
                        <a14:foregroundMark x1="60494" y1="35000" x2="69136" y2="31667"/>
                        <a14:foregroundMark x1="38683" y1="64583" x2="53086" y2="63750"/>
                      </a14:backgroundRemoval>
                    </a14:imgEffect>
                  </a14:imgLayer>
                </a14:imgProps>
              </a:ext>
            </a:extLst>
          </a:blip>
          <a:stretch>
            <a:fillRect/>
          </a:stretch>
        </p:blipFill>
        <p:spPr>
          <a:xfrm>
            <a:off x="10636219" y="3014397"/>
            <a:ext cx="759649" cy="750270"/>
          </a:xfrm>
          <a:prstGeom prst="rect">
            <a:avLst/>
          </a:prstGeom>
        </p:spPr>
      </p:pic>
      <p:pic>
        <p:nvPicPr>
          <p:cNvPr id="7" name="图片 6"/>
          <p:cNvPicPr>
            <a:picLocks noChangeAspect="1"/>
          </p:cNvPicPr>
          <p:nvPr/>
        </p:nvPicPr>
        <p:blipFill>
          <a:blip r:embed="rId9">
            <a:extLst>
              <a:ext uri="{BEBA8EAE-BF5A-486C-A8C5-ECC9F3942E4B}">
                <a14:imgProps xmlns:a14="http://schemas.microsoft.com/office/drawing/2010/main">
                  <a14:imgLayer r:embed="rId10">
                    <a14:imgEffect>
                      <a14:backgroundRemoval t="0" b="100000" l="820" r="100000">
                        <a14:foregroundMark x1="31557" y1="28692" x2="46721" y2="47679"/>
                      </a14:backgroundRemoval>
                    </a14:imgEffect>
                  </a14:imgLayer>
                </a14:imgProps>
              </a:ext>
            </a:extLst>
          </a:blip>
          <a:stretch>
            <a:fillRect/>
          </a:stretch>
        </p:blipFill>
        <p:spPr>
          <a:xfrm>
            <a:off x="10633094" y="4001697"/>
            <a:ext cx="762774" cy="740892"/>
          </a:xfrm>
          <a:prstGeom prst="rect">
            <a:avLst/>
          </a:prstGeom>
        </p:spPr>
      </p:pic>
      <p:pic>
        <p:nvPicPr>
          <p:cNvPr id="8" name="图片 7"/>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foregroundMark x1="50622" y1="33191" x2="53112" y2="64681"/>
                        <a14:foregroundMark x1="40664" y1="32766" x2="52282" y2="41277"/>
                        <a14:foregroundMark x1="43568" y1="31915" x2="60581" y2="28511"/>
                        <a14:foregroundMark x1="56017" y1="33191" x2="58921" y2="52340"/>
                        <a14:foregroundMark x1="54357" y1="56170" x2="67635" y2="68936"/>
                        <a14:foregroundMark x1="43154" y1="47234" x2="42739" y2="52766"/>
                        <a14:foregroundMark x1="40664" y1="54468" x2="36515" y2="64681"/>
                        <a14:foregroundMark x1="33195" y1="64255" x2="28631" y2="71064"/>
                        <a14:foregroundMark x1="30705" y1="73191" x2="70539" y2="73191"/>
                        <a14:foregroundMark x1="59751" y1="54043" x2="73029" y2="72340"/>
                        <a14:foregroundMark x1="45643" y1="47660" x2="50622" y2="69787"/>
                      </a14:backgroundRemoval>
                    </a14:imgEffect>
                  </a14:imgLayer>
                </a14:imgProps>
              </a:ext>
            </a:extLst>
          </a:blip>
          <a:stretch>
            <a:fillRect/>
          </a:stretch>
        </p:blipFill>
        <p:spPr>
          <a:xfrm>
            <a:off x="9739684" y="2654357"/>
            <a:ext cx="753395" cy="734638"/>
          </a:xfrm>
          <a:prstGeom prst="rect">
            <a:avLst/>
          </a:prstGeom>
        </p:spPr>
      </p:pic>
      <p:pic>
        <p:nvPicPr>
          <p:cNvPr id="9" name="图片 8"/>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foregroundMark x1="49194" y1="31950" x2="67742" y2="53527"/>
                        <a14:foregroundMark x1="19355" y1="34440" x2="66935" y2="82573"/>
                        <a14:foregroundMark x1="66935" y1="18672" x2="38710" y2="69295"/>
                        <a14:foregroundMark x1="39516" y1="16183" x2="54032" y2="72614"/>
                        <a14:foregroundMark x1="21774" y1="38589" x2="46774" y2="76763"/>
                        <a14:foregroundMark x1="71774" y1="32780" x2="58065" y2="72614"/>
                      </a14:backgroundRemoval>
                    </a14:imgEffect>
                  </a14:imgLayer>
                </a14:imgProps>
              </a:ext>
            </a:extLst>
          </a:blip>
          <a:stretch>
            <a:fillRect/>
          </a:stretch>
        </p:blipFill>
        <p:spPr>
          <a:xfrm>
            <a:off x="9704602" y="4491735"/>
            <a:ext cx="776837" cy="754910"/>
          </a:xfrm>
          <a:prstGeom prst="rect">
            <a:avLst/>
          </a:prstGeom>
        </p:spPr>
      </p:pic>
      <p:pic>
        <p:nvPicPr>
          <p:cNvPr id="10" name="图片 9"/>
          <p:cNvPicPr>
            <a:picLocks noChangeAspect="1"/>
          </p:cNvPicPr>
          <p:nvPr/>
        </p:nvPicPr>
        <p:blipFill>
          <a:blip r:embed="rId15">
            <a:extLst>
              <a:ext uri="{BEBA8EAE-BF5A-486C-A8C5-ECC9F3942E4B}">
                <a14:imgProps xmlns:a14="http://schemas.microsoft.com/office/drawing/2010/main">
                  <a14:imgLayer r:embed="rId16">
                    <a14:imgEffect>
                      <a14:backgroundRemoval t="0" b="100000" l="0" r="100000">
                        <a14:foregroundMark x1="54286" y1="52500" x2="49388" y2="62500"/>
                        <a14:foregroundMark x1="49388" y1="52500" x2="49388" y2="52500"/>
                      </a14:backgroundRemoval>
                    </a14:imgEffect>
                  </a14:imgLayer>
                </a14:imgProps>
              </a:ext>
            </a:extLst>
          </a:blip>
          <a:stretch>
            <a:fillRect/>
          </a:stretch>
        </p:blipFill>
        <p:spPr>
          <a:xfrm>
            <a:off x="9729175" y="3558764"/>
            <a:ext cx="767440" cy="751777"/>
          </a:xfrm>
          <a:prstGeom prst="rect">
            <a:avLst/>
          </a:prstGeom>
        </p:spPr>
      </p:pic>
      <p:sp>
        <p:nvSpPr>
          <p:cNvPr id="13" name="内容占位符 1"/>
          <p:cNvSpPr txBox="1">
            <a:spLocks/>
          </p:cNvSpPr>
          <p:nvPr/>
        </p:nvSpPr>
        <p:spPr>
          <a:xfrm>
            <a:off x="389949" y="5150949"/>
            <a:ext cx="10246270" cy="1590419"/>
          </a:xfrm>
          <a:prstGeom prst="rect">
            <a:avLst/>
          </a:prstGeom>
        </p:spPr>
        <p:txBody>
          <a:bodyPr vert="horz" lIns="91440" tIns="45720" rIns="91440" bIns="45720" rtlCol="0">
            <a:normAutofit/>
          </a:bodyPr>
          <a:lstStyle>
            <a:lvl1pPr marL="342900" indent="-342900" algn="l" defTabSz="914400" rtl="0" eaLnBrk="1" latinLnBrk="0" hangingPunct="1">
              <a:lnSpc>
                <a:spcPct val="125000"/>
              </a:lnSpc>
              <a:spcBef>
                <a:spcPct val="20000"/>
              </a:spcBef>
              <a:spcAft>
                <a:spcPts val="800"/>
              </a:spcAft>
              <a:buClr>
                <a:srgbClr val="009241"/>
              </a:buClr>
              <a:buFont typeface="Arial" panose="020B0604020202020204" pitchFamily="34" charset="0"/>
              <a:buChar char="•"/>
              <a:defRPr sz="2000" kern="1200">
                <a:solidFill>
                  <a:schemeClr val="tx1"/>
                </a:solidFill>
                <a:latin typeface="+mn-ea"/>
                <a:ea typeface="+mn-ea"/>
                <a:cs typeface="KaiTi" charset="-122"/>
              </a:defRPr>
            </a:lvl1pPr>
            <a:lvl2pPr marL="742950" indent="-285750" algn="l" defTabSz="914400" rtl="0" eaLnBrk="1" latinLnBrk="0" hangingPunct="1">
              <a:lnSpc>
                <a:spcPct val="125000"/>
              </a:lnSpc>
              <a:spcBef>
                <a:spcPct val="20000"/>
              </a:spcBef>
              <a:spcAft>
                <a:spcPts val="800"/>
              </a:spcAft>
              <a:buFont typeface="Arial" panose="020B0604020202020204" pitchFamily="34" charset="0"/>
              <a:buChar char="–"/>
              <a:defRPr sz="1800" kern="1200">
                <a:solidFill>
                  <a:schemeClr val="tx1"/>
                </a:solidFill>
                <a:latin typeface="+mn-ea"/>
                <a:ea typeface="+mn-ea"/>
                <a:cs typeface="KaiTi" charset="-122"/>
              </a:defRPr>
            </a:lvl2pPr>
            <a:lvl3pPr marL="1143000" indent="-228600" algn="l" defTabSz="914400" rtl="0" eaLnBrk="1" latinLnBrk="0" hangingPunct="1">
              <a:lnSpc>
                <a:spcPct val="125000"/>
              </a:lnSpc>
              <a:spcBef>
                <a:spcPct val="20000"/>
              </a:spcBef>
              <a:spcAft>
                <a:spcPts val="800"/>
              </a:spcAft>
              <a:buFont typeface="Arial" panose="020B0604020202020204" pitchFamily="34" charset="0"/>
              <a:buChar char="•"/>
              <a:defRPr sz="1600" kern="1200">
                <a:solidFill>
                  <a:schemeClr val="tx1"/>
                </a:solidFill>
                <a:latin typeface="+mn-ea"/>
                <a:ea typeface="+mn-ea"/>
                <a:cs typeface="KaiTi" charset="-122"/>
              </a:defRPr>
            </a:lvl3pPr>
            <a:lvl4pPr marL="1600200" indent="-228600" algn="l" defTabSz="914400" rtl="0" eaLnBrk="1" latinLnBrk="0" hangingPunct="1">
              <a:lnSpc>
                <a:spcPct val="125000"/>
              </a:lnSpc>
              <a:spcBef>
                <a:spcPct val="20000"/>
              </a:spcBef>
              <a:spcAft>
                <a:spcPts val="800"/>
              </a:spcAft>
              <a:buFont typeface="Arial" panose="020B0604020202020204" pitchFamily="34" charset="0"/>
              <a:buChar char="–"/>
              <a:defRPr sz="1400" kern="1200">
                <a:solidFill>
                  <a:schemeClr val="tx1"/>
                </a:solidFill>
                <a:latin typeface="+mn-ea"/>
                <a:ea typeface="+mn-ea"/>
                <a:cs typeface="KaiTi" charset="-122"/>
              </a:defRPr>
            </a:lvl4pPr>
            <a:lvl5pPr marL="2057400" indent="-228600" algn="l" defTabSz="914400" rtl="0" eaLnBrk="1" latinLnBrk="0" hangingPunct="1">
              <a:lnSpc>
                <a:spcPct val="125000"/>
              </a:lnSpc>
              <a:spcBef>
                <a:spcPct val="20000"/>
              </a:spcBef>
              <a:spcAft>
                <a:spcPts val="800"/>
              </a:spcAft>
              <a:buFont typeface="Arial" panose="020B0604020202020204" pitchFamily="34" charset="0"/>
              <a:buChar char="»"/>
              <a:defRPr sz="1400" kern="1200">
                <a:solidFill>
                  <a:schemeClr val="tx1"/>
                </a:solidFill>
                <a:latin typeface="+mn-ea"/>
                <a:ea typeface="+mn-ea"/>
                <a:cs typeface="KaiTi"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ltLang="zh-CN" dirty="0" smtClean="0"/>
          </a:p>
        </p:txBody>
      </p:sp>
      <p:sp>
        <p:nvSpPr>
          <p:cNvPr id="24" name="圆角矩形 23"/>
          <p:cNvSpPr/>
          <p:nvPr/>
        </p:nvSpPr>
        <p:spPr>
          <a:xfrm>
            <a:off x="1703512" y="2429170"/>
            <a:ext cx="1919537" cy="741336"/>
          </a:xfrm>
          <a:prstGeom prst="roundRect">
            <a:avLst/>
          </a:prstGeom>
          <a:noFill/>
          <a:ln>
            <a:solidFill>
              <a:srgbClr val="23A2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医疗设备革新</a:t>
            </a:r>
            <a:endParaRPr lang="en-US" altLang="zh-CN" dirty="0">
              <a:solidFill>
                <a:schemeClr val="tx1"/>
              </a:solidFill>
            </a:endParaRPr>
          </a:p>
          <a:p>
            <a:pPr algn="ctr"/>
            <a:r>
              <a:rPr lang="zh-CN" altLang="en-US" dirty="0">
                <a:solidFill>
                  <a:schemeClr val="tx1"/>
                </a:solidFill>
              </a:rPr>
              <a:t>采集多方面数据</a:t>
            </a:r>
          </a:p>
        </p:txBody>
      </p:sp>
      <p:sp>
        <p:nvSpPr>
          <p:cNvPr id="26" name="圆角矩形 25"/>
          <p:cNvSpPr/>
          <p:nvPr/>
        </p:nvSpPr>
        <p:spPr>
          <a:xfrm>
            <a:off x="3984104" y="1359575"/>
            <a:ext cx="2255912" cy="1811223"/>
          </a:xfrm>
          <a:prstGeom prst="roundRect">
            <a:avLst/>
          </a:prstGeom>
          <a:noFill/>
          <a:ln>
            <a:solidFill>
              <a:srgbClr val="23A2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mn-ea"/>
                <a:cs typeface="KaiTi" charset="-122"/>
              </a:rPr>
              <a:t>医疗数据分散在不同的数据网络中，综合分析病人情况需要整合多个领域的信息。</a:t>
            </a:r>
            <a:endParaRPr kumimoji="1" lang="en-US" altLang="zh-CN" dirty="0">
              <a:solidFill>
                <a:schemeClr val="tx1"/>
              </a:solidFill>
              <a:latin typeface="+mn-ea"/>
              <a:cs typeface="KaiTi" charset="-122"/>
            </a:endParaRPr>
          </a:p>
        </p:txBody>
      </p:sp>
      <p:sp>
        <p:nvSpPr>
          <p:cNvPr id="27" name="圆角矩形 26"/>
          <p:cNvSpPr/>
          <p:nvPr/>
        </p:nvSpPr>
        <p:spPr>
          <a:xfrm>
            <a:off x="6528048" y="2429170"/>
            <a:ext cx="1631865" cy="732110"/>
          </a:xfrm>
          <a:prstGeom prst="roundRect">
            <a:avLst/>
          </a:prstGeom>
          <a:noFill/>
          <a:ln>
            <a:solidFill>
              <a:srgbClr val="23A2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mn-ea"/>
                <a:cs typeface="KaiTi" charset="-122"/>
              </a:rPr>
              <a:t>专家分析</a:t>
            </a:r>
            <a:endParaRPr kumimoji="1" lang="en-US" altLang="zh-CN" dirty="0">
              <a:solidFill>
                <a:schemeClr val="tx1"/>
              </a:solidFill>
              <a:latin typeface="+mn-ea"/>
              <a:cs typeface="KaiTi" charset="-122"/>
            </a:endParaRPr>
          </a:p>
          <a:p>
            <a:pPr algn="ctr"/>
            <a:r>
              <a:rPr kumimoji="1" lang="zh-CN" altLang="en-US" dirty="0">
                <a:solidFill>
                  <a:schemeClr val="tx1"/>
                </a:solidFill>
                <a:latin typeface="+mn-ea"/>
                <a:cs typeface="KaiTi" charset="-122"/>
              </a:rPr>
              <a:t>数据库</a:t>
            </a:r>
            <a:r>
              <a:rPr kumimoji="1" lang="zh-CN" altLang="en-US" dirty="0" smtClean="0">
                <a:solidFill>
                  <a:schemeClr val="tx1"/>
                </a:solidFill>
                <a:latin typeface="+mn-ea"/>
                <a:cs typeface="KaiTi" charset="-122"/>
              </a:rPr>
              <a:t>融合</a:t>
            </a:r>
            <a:endParaRPr kumimoji="1" lang="zh-CN" altLang="en-US" dirty="0">
              <a:solidFill>
                <a:schemeClr val="tx1"/>
              </a:solidFill>
              <a:latin typeface="+mn-ea"/>
              <a:cs typeface="KaiTi" charset="-122"/>
            </a:endParaRPr>
          </a:p>
        </p:txBody>
      </p:sp>
      <p:sp>
        <p:nvSpPr>
          <p:cNvPr id="29" name="圆角矩形 28"/>
          <p:cNvSpPr/>
          <p:nvPr/>
        </p:nvSpPr>
        <p:spPr>
          <a:xfrm>
            <a:off x="1703513" y="4690143"/>
            <a:ext cx="1919537" cy="741336"/>
          </a:xfrm>
          <a:prstGeom prst="roundRect">
            <a:avLst/>
          </a:prstGeom>
          <a:noFill/>
          <a:ln>
            <a:solidFill>
              <a:srgbClr val="1D8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数据量巨大</a:t>
            </a:r>
            <a:endParaRPr lang="en-US" altLang="zh-CN" dirty="0">
              <a:solidFill>
                <a:schemeClr val="tx1"/>
              </a:solidFill>
            </a:endParaRPr>
          </a:p>
          <a:p>
            <a:pPr algn="ctr"/>
            <a:r>
              <a:rPr lang="zh-CN" altLang="en-US" dirty="0">
                <a:solidFill>
                  <a:schemeClr val="tx1"/>
                </a:solidFill>
              </a:rPr>
              <a:t>人工无法</a:t>
            </a:r>
            <a:r>
              <a:rPr lang="zh-CN" altLang="en-US" dirty="0" smtClean="0">
                <a:solidFill>
                  <a:schemeClr val="tx1"/>
                </a:solidFill>
              </a:rPr>
              <a:t>处理</a:t>
            </a:r>
            <a:endParaRPr lang="zh-CN" altLang="en-US" dirty="0">
              <a:solidFill>
                <a:schemeClr val="tx1"/>
              </a:solidFill>
            </a:endParaRPr>
          </a:p>
        </p:txBody>
      </p:sp>
      <p:sp>
        <p:nvSpPr>
          <p:cNvPr id="30" name="圆角矩形 29"/>
          <p:cNvSpPr/>
          <p:nvPr/>
        </p:nvSpPr>
        <p:spPr>
          <a:xfrm>
            <a:off x="3984104" y="4689761"/>
            <a:ext cx="2255912" cy="1907591"/>
          </a:xfrm>
          <a:prstGeom prst="roundRect">
            <a:avLst/>
          </a:prstGeom>
          <a:noFill/>
          <a:ln>
            <a:solidFill>
              <a:srgbClr val="1D8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mn-ea"/>
                <a:cs typeface="KaiTi" charset="-122"/>
              </a:rPr>
              <a:t>由医疗器械和诊断设备采集的数据量大而且非常稀疏，必须经过适当的表示学习后才能使用。</a:t>
            </a:r>
            <a:endParaRPr kumimoji="1" lang="en-US" altLang="zh-CN" dirty="0">
              <a:solidFill>
                <a:schemeClr val="tx1"/>
              </a:solidFill>
              <a:latin typeface="+mn-ea"/>
              <a:cs typeface="KaiTi" charset="-122"/>
            </a:endParaRPr>
          </a:p>
          <a:p>
            <a:pPr algn="ctr"/>
            <a:endParaRPr kumimoji="1" lang="zh-CN" altLang="en-US" dirty="0">
              <a:solidFill>
                <a:schemeClr val="tx1"/>
              </a:solidFill>
              <a:latin typeface="+mn-ea"/>
              <a:cs typeface="KaiTi" charset="-122"/>
            </a:endParaRPr>
          </a:p>
        </p:txBody>
      </p:sp>
      <p:sp>
        <p:nvSpPr>
          <p:cNvPr id="31" name="圆角矩形 30"/>
          <p:cNvSpPr/>
          <p:nvPr/>
        </p:nvSpPr>
        <p:spPr>
          <a:xfrm>
            <a:off x="6528048" y="4689762"/>
            <a:ext cx="1631865" cy="741718"/>
          </a:xfrm>
          <a:prstGeom prst="roundRect">
            <a:avLst/>
          </a:prstGeom>
          <a:noFill/>
          <a:ln>
            <a:solidFill>
              <a:srgbClr val="1D8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mn-ea"/>
                <a:cs typeface="KaiTi" charset="-122"/>
              </a:rPr>
              <a:t>Word2vec</a:t>
            </a:r>
          </a:p>
          <a:p>
            <a:pPr algn="ctr"/>
            <a:r>
              <a:rPr kumimoji="1" lang="en-US" altLang="zh-CN" dirty="0" smtClean="0">
                <a:solidFill>
                  <a:schemeClr val="tx1"/>
                </a:solidFill>
                <a:latin typeface="+mn-ea"/>
                <a:cs typeface="KaiTi" charset="-122"/>
              </a:rPr>
              <a:t>node2vec</a:t>
            </a:r>
            <a:endParaRPr kumimoji="1" lang="en-US" altLang="zh-CN" dirty="0">
              <a:solidFill>
                <a:schemeClr val="tx1"/>
              </a:solidFill>
              <a:latin typeface="+mn-ea"/>
              <a:cs typeface="KaiTi" charset="-122"/>
            </a:endParaRPr>
          </a:p>
        </p:txBody>
      </p:sp>
      <p:grpSp>
        <p:nvGrpSpPr>
          <p:cNvPr id="32" name="组合 31"/>
          <p:cNvGrpSpPr/>
          <p:nvPr/>
        </p:nvGrpSpPr>
        <p:grpSpPr>
          <a:xfrm>
            <a:off x="334963" y="3275792"/>
            <a:ext cx="1268018" cy="1809392"/>
            <a:chOff x="310397" y="1366045"/>
            <a:chExt cx="1268018" cy="1809392"/>
          </a:xfrm>
        </p:grpSpPr>
        <p:sp>
          <p:nvSpPr>
            <p:cNvPr id="33" name="文本框 32"/>
            <p:cNvSpPr txBox="1"/>
            <p:nvPr/>
          </p:nvSpPr>
          <p:spPr>
            <a:xfrm>
              <a:off x="544297" y="2713772"/>
              <a:ext cx="800219" cy="461665"/>
            </a:xfrm>
            <a:prstGeom prst="rect">
              <a:avLst/>
            </a:prstGeom>
            <a:noFill/>
          </p:spPr>
          <p:txBody>
            <a:bodyPr wrap="none" rtlCol="0">
              <a:spAutoFit/>
            </a:bodyPr>
            <a:lstStyle/>
            <a:p>
              <a:r>
                <a:rPr lang="zh-CN" altLang="en-US" sz="2400" dirty="0"/>
                <a:t>医院</a:t>
              </a:r>
            </a:p>
          </p:txBody>
        </p:sp>
        <p:pic>
          <p:nvPicPr>
            <p:cNvPr id="34" name="图片 33"/>
            <p:cNvPicPr>
              <a:picLocks noChangeAspect="1"/>
            </p:cNvPicPr>
            <p:nvPr/>
          </p:nvPicPr>
          <p:blipFill>
            <a:blip r:embed="rId17">
              <a:extLst>
                <a:ext uri="{BEBA8EAE-BF5A-486C-A8C5-ECC9F3942E4B}">
                  <a14:imgProps xmlns:a14="http://schemas.microsoft.com/office/drawing/2010/main">
                    <a14:imgLayer r:embed="rId18">
                      <a14:imgEffect>
                        <a14:backgroundRemoval t="0" b="100000" l="4862" r="97893"/>
                      </a14:imgEffect>
                    </a14:imgLayer>
                  </a14:imgProps>
                </a:ext>
              </a:extLst>
            </a:blip>
            <a:stretch>
              <a:fillRect/>
            </a:stretch>
          </p:blipFill>
          <p:spPr>
            <a:xfrm>
              <a:off x="310397" y="1366045"/>
              <a:ext cx="1268018" cy="1268018"/>
            </a:xfrm>
            <a:prstGeom prst="rect">
              <a:avLst/>
            </a:prstGeom>
          </p:spPr>
        </p:pic>
      </p:grpSp>
    </p:spTree>
    <p:extLst>
      <p:ext uri="{BB962C8B-B14F-4D97-AF65-F5344CB8AC3E}">
        <p14:creationId xmlns:p14="http://schemas.microsoft.com/office/powerpoint/2010/main" val="273090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50"/>
                                        <p:tgtEl>
                                          <p:spTgt spid="10"/>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250"/>
                                        <p:tgtEl>
                                          <p:spTgt spid="8"/>
                                        </p:tgtEl>
                                      </p:cBhvr>
                                    </p:animEffect>
                                  </p:childTnLst>
                                </p:cTn>
                              </p:par>
                            </p:childTnLst>
                          </p:cTn>
                        </p:par>
                        <p:par>
                          <p:cTn id="16" fill="hold">
                            <p:stCondLst>
                              <p:cond delay="75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250"/>
                                        <p:tgtEl>
                                          <p:spTgt spid="6"/>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250"/>
                                        <p:tgtEl>
                                          <p:spTgt spid="7"/>
                                        </p:tgtEl>
                                      </p:cBhvr>
                                    </p:animEffect>
                                  </p:childTnLst>
                                </p:cTn>
                              </p:par>
                            </p:childTnLst>
                          </p:cTn>
                        </p:par>
                        <p:par>
                          <p:cTn id="24" fill="hold">
                            <p:stCondLst>
                              <p:cond delay="1250"/>
                            </p:stCondLst>
                            <p:childTnLst>
                              <p:par>
                                <p:cTn id="25" presetID="2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50"/>
                                        <p:tgtEl>
                                          <p:spTgt spid="9"/>
                                        </p:tgtEl>
                                      </p:cBhvr>
                                    </p:animEffect>
                                  </p:childTnLst>
                                </p:cTn>
                              </p:par>
                            </p:childTnLst>
                          </p:cTn>
                        </p:par>
                        <p:par>
                          <p:cTn id="28" fill="hold">
                            <p:stCondLst>
                              <p:cond delay="15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250"/>
                                        <p:tgtEl>
                                          <p:spTgt spid="5"/>
                                        </p:tgtEl>
                                      </p:cBhvr>
                                    </p:animEffect>
                                  </p:childTnLst>
                                </p:cTn>
                              </p:par>
                            </p:childTnLst>
                          </p:cTn>
                        </p:par>
                        <p:par>
                          <p:cTn id="32" fill="hold">
                            <p:stCondLst>
                              <p:cond delay="1750"/>
                            </p:stCondLst>
                            <p:childTnLst>
                              <p:par>
                                <p:cTn id="33" presetID="26" presetClass="emph" presetSubtype="0" fill="hold" grpId="0" nodeType="afterEffect">
                                  <p:stCondLst>
                                    <p:cond delay="2000"/>
                                  </p:stCondLst>
                                  <p:childTnLst>
                                    <p:animEffect transition="out" filter="fade">
                                      <p:cBhvr>
                                        <p:cTn id="34" dur="500" tmFilter="0, 0; .2, .5; .8, .5; 1, 0"/>
                                        <p:tgtEl>
                                          <p:spTgt spid="24"/>
                                        </p:tgtEl>
                                      </p:cBhvr>
                                    </p:animEffect>
                                    <p:animScale>
                                      <p:cBhvr>
                                        <p:cTn id="35" dur="250" autoRev="1" fill="hold"/>
                                        <p:tgtEl>
                                          <p:spTgt spid="24"/>
                                        </p:tgtEl>
                                      </p:cBhvr>
                                      <p:by x="105000" y="105000"/>
                                    </p:animScale>
                                  </p:childTnLst>
                                </p:cTn>
                              </p:par>
                            </p:childTnLst>
                          </p:cTn>
                        </p:par>
                        <p:par>
                          <p:cTn id="36" fill="hold">
                            <p:stCondLst>
                              <p:cond delay="4250"/>
                            </p:stCondLst>
                            <p:childTnLst>
                              <p:par>
                                <p:cTn id="37" presetID="26" presetClass="emph" presetSubtype="0" fill="hold" grpId="0" nodeType="afterEffect">
                                  <p:stCondLst>
                                    <p:cond delay="0"/>
                                  </p:stCondLst>
                                  <p:childTnLst>
                                    <p:animEffect transition="out" filter="fade">
                                      <p:cBhvr>
                                        <p:cTn id="38" dur="500" tmFilter="0, 0; .2, .5; .8, .5; 1, 0"/>
                                        <p:tgtEl>
                                          <p:spTgt spid="26"/>
                                        </p:tgtEl>
                                      </p:cBhvr>
                                    </p:animEffect>
                                    <p:animScale>
                                      <p:cBhvr>
                                        <p:cTn id="39" dur="250" autoRev="1" fill="hold"/>
                                        <p:tgtEl>
                                          <p:spTgt spid="26"/>
                                        </p:tgtEl>
                                      </p:cBhvr>
                                      <p:by x="105000" y="105000"/>
                                    </p:animScale>
                                  </p:childTnLst>
                                </p:cTn>
                              </p:par>
                            </p:childTnLst>
                          </p:cTn>
                        </p:par>
                        <p:par>
                          <p:cTn id="40" fill="hold">
                            <p:stCondLst>
                              <p:cond delay="4750"/>
                            </p:stCondLst>
                            <p:childTnLst>
                              <p:par>
                                <p:cTn id="41" presetID="26" presetClass="emph" presetSubtype="0" fill="hold" grpId="0" nodeType="afterEffect">
                                  <p:stCondLst>
                                    <p:cond delay="0"/>
                                  </p:stCondLst>
                                  <p:childTnLst>
                                    <p:animEffect transition="out" filter="fade">
                                      <p:cBhvr>
                                        <p:cTn id="42" dur="500" tmFilter="0, 0; .2, .5; .8, .5; 1, 0"/>
                                        <p:tgtEl>
                                          <p:spTgt spid="27"/>
                                        </p:tgtEl>
                                      </p:cBhvr>
                                    </p:animEffect>
                                    <p:animScale>
                                      <p:cBhvr>
                                        <p:cTn id="43" dur="250" autoRev="1" fill="hold"/>
                                        <p:tgtEl>
                                          <p:spTgt spid="27"/>
                                        </p:tgtEl>
                                      </p:cBhvr>
                                      <p:by x="105000" y="105000"/>
                                    </p:animScale>
                                  </p:childTnLst>
                                </p:cTn>
                              </p:par>
                            </p:childTnLst>
                          </p:cTn>
                        </p:par>
                        <p:par>
                          <p:cTn id="44" fill="hold">
                            <p:stCondLst>
                              <p:cond delay="5250"/>
                            </p:stCondLst>
                            <p:childTnLst>
                              <p:par>
                                <p:cTn id="45" presetID="26" presetClass="emph" presetSubtype="0" fill="hold" grpId="0" nodeType="afterEffect">
                                  <p:stCondLst>
                                    <p:cond delay="10000"/>
                                  </p:stCondLst>
                                  <p:childTnLst>
                                    <p:animEffect transition="out" filter="fade">
                                      <p:cBhvr>
                                        <p:cTn id="46" dur="500" tmFilter="0, 0; .2, .5; .8, .5; 1, 0"/>
                                        <p:tgtEl>
                                          <p:spTgt spid="29"/>
                                        </p:tgtEl>
                                      </p:cBhvr>
                                    </p:animEffect>
                                    <p:animScale>
                                      <p:cBhvr>
                                        <p:cTn id="47" dur="250" autoRev="1" fill="hold"/>
                                        <p:tgtEl>
                                          <p:spTgt spid="29"/>
                                        </p:tgtEl>
                                      </p:cBhvr>
                                      <p:by x="105000" y="105000"/>
                                    </p:animScale>
                                  </p:childTnLst>
                                </p:cTn>
                              </p:par>
                            </p:childTnLst>
                          </p:cTn>
                        </p:par>
                        <p:par>
                          <p:cTn id="48" fill="hold">
                            <p:stCondLst>
                              <p:cond delay="15750"/>
                            </p:stCondLst>
                            <p:childTnLst>
                              <p:par>
                                <p:cTn id="49" presetID="26" presetClass="emph" presetSubtype="0" fill="hold" grpId="0" nodeType="afterEffect">
                                  <p:stCondLst>
                                    <p:cond delay="0"/>
                                  </p:stCondLst>
                                  <p:childTnLst>
                                    <p:animEffect transition="out" filter="fade">
                                      <p:cBhvr>
                                        <p:cTn id="50" dur="500" tmFilter="0, 0; .2, .5; .8, .5; 1, 0"/>
                                        <p:tgtEl>
                                          <p:spTgt spid="30"/>
                                        </p:tgtEl>
                                      </p:cBhvr>
                                    </p:animEffect>
                                    <p:animScale>
                                      <p:cBhvr>
                                        <p:cTn id="51" dur="250" autoRev="1" fill="hold"/>
                                        <p:tgtEl>
                                          <p:spTgt spid="30"/>
                                        </p:tgtEl>
                                      </p:cBhvr>
                                      <p:by x="105000" y="105000"/>
                                    </p:animScale>
                                  </p:childTnLst>
                                </p:cTn>
                              </p:par>
                            </p:childTnLst>
                          </p:cTn>
                        </p:par>
                        <p:par>
                          <p:cTn id="52" fill="hold">
                            <p:stCondLst>
                              <p:cond delay="16250"/>
                            </p:stCondLst>
                            <p:childTnLst>
                              <p:par>
                                <p:cTn id="53" presetID="26" presetClass="emph" presetSubtype="0" fill="hold" grpId="0" nodeType="afterEffect">
                                  <p:stCondLst>
                                    <p:cond delay="0"/>
                                  </p:stCondLst>
                                  <p:childTnLst>
                                    <p:animEffect transition="out" filter="fade">
                                      <p:cBhvr>
                                        <p:cTn id="54" dur="500" tmFilter="0, 0; .2, .5; .8, .5; 1, 0"/>
                                        <p:tgtEl>
                                          <p:spTgt spid="31"/>
                                        </p:tgtEl>
                                      </p:cBhvr>
                                    </p:animEffect>
                                    <p:animScale>
                                      <p:cBhvr>
                                        <p:cTn id="55"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9" grpId="0" animBg="1"/>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1.1</a:t>
            </a:r>
            <a:r>
              <a:rPr lang="zh-CN" altLang="en-US" dirty="0" smtClean="0"/>
              <a:t> 研究</a:t>
            </a:r>
            <a:r>
              <a:rPr lang="zh-CN" altLang="en-US" dirty="0"/>
              <a:t>背景与现状</a:t>
            </a:r>
          </a:p>
        </p:txBody>
      </p:sp>
      <p:sp>
        <p:nvSpPr>
          <p:cNvPr id="17" name="圆角矩形 16"/>
          <p:cNvSpPr/>
          <p:nvPr/>
        </p:nvSpPr>
        <p:spPr>
          <a:xfrm>
            <a:off x="1846959" y="3515922"/>
            <a:ext cx="1915121" cy="741336"/>
          </a:xfrm>
          <a:prstGeom prst="roundRect">
            <a:avLst/>
          </a:prstGeom>
          <a:noFill/>
          <a:ln>
            <a:solidFill>
              <a:srgbClr val="F47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提供自身信息</a:t>
            </a:r>
            <a:endParaRPr lang="en-US" altLang="zh-CN" dirty="0">
              <a:solidFill>
                <a:schemeClr val="tx1"/>
              </a:solidFill>
            </a:endParaRPr>
          </a:p>
          <a:p>
            <a:pPr algn="ctr"/>
            <a:r>
              <a:rPr lang="zh-CN" altLang="en-US" dirty="0" smtClean="0">
                <a:solidFill>
                  <a:schemeClr val="tx1"/>
                </a:solidFill>
              </a:rPr>
              <a:t>要求</a:t>
            </a:r>
            <a:r>
              <a:rPr lang="zh-CN" altLang="en-US" dirty="0">
                <a:solidFill>
                  <a:schemeClr val="tx1"/>
                </a:solidFill>
              </a:rPr>
              <a:t>个性化医疗</a:t>
            </a:r>
          </a:p>
        </p:txBody>
      </p:sp>
      <p:sp>
        <p:nvSpPr>
          <p:cNvPr id="23" name="圆角矩形 22"/>
          <p:cNvSpPr/>
          <p:nvPr/>
        </p:nvSpPr>
        <p:spPr>
          <a:xfrm>
            <a:off x="6744072" y="5086272"/>
            <a:ext cx="1691077" cy="741336"/>
          </a:xfrm>
          <a:prstGeom prst="roundRect">
            <a:avLst/>
          </a:prstGeom>
          <a:noFill/>
          <a:ln>
            <a:solidFill>
              <a:srgbClr val="F47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mn-ea"/>
                <a:cs typeface="KaiTi" charset="-122"/>
              </a:rPr>
              <a:t>关联规则</a:t>
            </a:r>
            <a:endParaRPr kumimoji="1" lang="en-US" altLang="zh-CN" dirty="0" smtClean="0">
              <a:solidFill>
                <a:schemeClr val="tx1"/>
              </a:solidFill>
              <a:latin typeface="+mn-ea"/>
              <a:cs typeface="KaiTi" charset="-122"/>
            </a:endParaRPr>
          </a:p>
          <a:p>
            <a:pPr algn="ctr"/>
            <a:r>
              <a:rPr kumimoji="1" lang="zh-CN" altLang="en-US" dirty="0" smtClean="0">
                <a:solidFill>
                  <a:schemeClr val="tx1"/>
                </a:solidFill>
                <a:latin typeface="+mn-ea"/>
                <a:cs typeface="KaiTi" charset="-122"/>
              </a:rPr>
              <a:t>知识图谱</a:t>
            </a:r>
            <a:endParaRPr kumimoji="1" lang="zh-CN" altLang="en-US" dirty="0">
              <a:solidFill>
                <a:schemeClr val="tx1"/>
              </a:solidFill>
              <a:latin typeface="+mn-ea"/>
              <a:cs typeface="KaiTi" charset="-122"/>
            </a:endParaRPr>
          </a:p>
        </p:txBody>
      </p:sp>
      <p:grpSp>
        <p:nvGrpSpPr>
          <p:cNvPr id="27" name="组合 26"/>
          <p:cNvGrpSpPr/>
          <p:nvPr/>
        </p:nvGrpSpPr>
        <p:grpSpPr>
          <a:xfrm>
            <a:off x="407368" y="3212976"/>
            <a:ext cx="1257647" cy="1756969"/>
            <a:chOff x="620205" y="3916502"/>
            <a:chExt cx="1257647" cy="1756969"/>
          </a:xfrm>
        </p:grpSpPr>
        <p:sp>
          <p:nvSpPr>
            <p:cNvPr id="4" name="文本框 3"/>
            <p:cNvSpPr txBox="1"/>
            <p:nvPr/>
          </p:nvSpPr>
          <p:spPr>
            <a:xfrm>
              <a:off x="848919" y="5211806"/>
              <a:ext cx="800219" cy="461665"/>
            </a:xfrm>
            <a:prstGeom prst="rect">
              <a:avLst/>
            </a:prstGeom>
            <a:noFill/>
          </p:spPr>
          <p:txBody>
            <a:bodyPr wrap="none" rtlCol="0">
              <a:spAutoFit/>
            </a:bodyPr>
            <a:lstStyle/>
            <a:p>
              <a:r>
                <a:rPr lang="zh-CN" altLang="en-US" sz="2400" dirty="0" smtClean="0"/>
                <a:t>病人</a:t>
              </a:r>
              <a:endParaRPr lang="zh-CN" altLang="en-US" sz="2400" dirty="0"/>
            </a:p>
          </p:txBody>
        </p:sp>
        <p:pic>
          <p:nvPicPr>
            <p:cNvPr id="24" name="图片 2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3519" y1="24057" x2="44907" y2="51415"/>
                          <a14:foregroundMark x1="74537" y1="37736" x2="23611" y2="78302"/>
                          <a14:foregroundMark x1="28241" y1="32075" x2="40278" y2="51415"/>
                          <a14:foregroundMark x1="54630" y1="28774" x2="60185" y2="44340"/>
                          <a14:foregroundMark x1="61574" y1="62736" x2="61574" y2="62736"/>
                          <a14:foregroundMark x1="52315" y1="62264" x2="52315" y2="62264"/>
                          <a14:foregroundMark x1="31481" y1="48585" x2="31481" y2="48585"/>
                          <a14:foregroundMark x1="61574" y1="51415" x2="61574" y2="51415"/>
                          <a14:foregroundMark x1="63889" y1="54717" x2="63889" y2="54717"/>
                          <a14:foregroundMark x1="45833" y1="73585" x2="45833" y2="73585"/>
                          <a14:foregroundMark x1="43981" y1="71226" x2="61574" y2="55660"/>
                        </a14:backgroundRemoval>
                      </a14:imgEffect>
                    </a14:imgLayer>
                  </a14:imgProps>
                </a:ext>
              </a:extLst>
            </a:blip>
            <a:stretch>
              <a:fillRect/>
            </a:stretch>
          </p:blipFill>
          <p:spPr>
            <a:xfrm>
              <a:off x="620205" y="3916502"/>
              <a:ext cx="1257647" cy="1234357"/>
            </a:xfrm>
            <a:prstGeom prst="rect">
              <a:avLst/>
            </a:prstGeom>
          </p:spPr>
        </p:pic>
      </p:grpSp>
      <p:pic>
        <p:nvPicPr>
          <p:cNvPr id="29" name="图片 28"/>
          <p:cNvPicPr>
            <a:picLocks noChangeAspect="1"/>
          </p:cNvPicPr>
          <p:nvPr/>
        </p:nvPicPr>
        <p:blipFill>
          <a:blip r:embed="rId5">
            <a:extLst>
              <a:ext uri="{BEBA8EAE-BF5A-486C-A8C5-ECC9F3942E4B}">
                <a14:imgProps xmlns:a14="http://schemas.microsoft.com/office/drawing/2010/main">
                  <a14:imgLayer r:embed="rId6">
                    <a14:imgEffect>
                      <a14:backgroundRemoval t="0" b="100000" l="444" r="100000">
                        <a14:foregroundMark x1="32889" y1="21296" x2="74222" y2="81944"/>
                        <a14:foregroundMark x1="61778" y1="26389" x2="40000" y2="93519"/>
                        <a14:foregroundMark x1="31556" y1="50000" x2="61333" y2="81019"/>
                      </a14:backgroundRemoval>
                    </a14:imgEffect>
                  </a14:imgLayer>
                </a14:imgProps>
              </a:ext>
            </a:extLst>
          </a:blip>
          <a:stretch>
            <a:fillRect/>
          </a:stretch>
        </p:blipFill>
        <p:spPr>
          <a:xfrm>
            <a:off x="10886335" y="4419311"/>
            <a:ext cx="837166" cy="803680"/>
          </a:xfrm>
          <a:prstGeom prst="rect">
            <a:avLst/>
          </a:prstGeom>
        </p:spPr>
      </p:pic>
      <p:pic>
        <p:nvPicPr>
          <p:cNvPr id="30" name="图片 29"/>
          <p:cNvPicPr>
            <a:picLocks noChangeAspect="1"/>
          </p:cNvPicPr>
          <p:nvPr/>
        </p:nvPicPr>
        <p:blipFill>
          <a:blip r:embed="rId7">
            <a:extLst>
              <a:ext uri="{BEBA8EAE-BF5A-486C-A8C5-ECC9F3942E4B}">
                <a14:imgProps xmlns:a14="http://schemas.microsoft.com/office/drawing/2010/main">
                  <a14:imgLayer r:embed="rId8">
                    <a14:imgEffect>
                      <a14:backgroundRemoval t="0" b="100000" l="1835" r="100000">
                        <a14:foregroundMark x1="40367" y1="32243" x2="28440" y2="69626"/>
                        <a14:foregroundMark x1="61468" y1="34579" x2="77064" y2="76168"/>
                        <a14:foregroundMark x1="39450" y1="23364" x2="52752" y2="37850"/>
                        <a14:foregroundMark x1="60550" y1="22430" x2="63303" y2="59346"/>
                        <a14:foregroundMark x1="54587" y1="26636" x2="58257" y2="33178"/>
                      </a14:backgroundRemoval>
                    </a14:imgEffect>
                  </a14:imgLayer>
                </a14:imgProps>
              </a:ext>
            </a:extLst>
          </a:blip>
          <a:stretch>
            <a:fillRect/>
          </a:stretch>
        </p:blipFill>
        <p:spPr>
          <a:xfrm>
            <a:off x="10899165" y="2542913"/>
            <a:ext cx="811120" cy="796237"/>
          </a:xfrm>
          <a:prstGeom prst="rect">
            <a:avLst/>
          </a:prstGeom>
        </p:spPr>
      </p:pic>
      <p:pic>
        <p:nvPicPr>
          <p:cNvPr id="34" name="图片 33"/>
          <p:cNvPicPr>
            <a:picLocks noChangeAspect="1"/>
          </p:cNvPicPr>
          <p:nvPr/>
        </p:nvPicPr>
        <p:blipFill>
          <a:blip r:embed="rId9">
            <a:extLst>
              <a:ext uri="{BEBA8EAE-BF5A-486C-A8C5-ECC9F3942E4B}">
                <a14:imgProps xmlns:a14="http://schemas.microsoft.com/office/drawing/2010/main">
                  <a14:imgLayer r:embed="rId10">
                    <a14:imgEffect>
                      <a14:backgroundRemoval t="0" b="100000" l="1860" r="100000">
                        <a14:foregroundMark x1="46977" y1="26761" x2="64651" y2="69484"/>
                        <a14:foregroundMark x1="51163" y1="28169" x2="65581" y2="50235"/>
                        <a14:foregroundMark x1="33023" y1="48357" x2="41395" y2="62911"/>
                      </a14:backgroundRemoval>
                    </a14:imgEffect>
                  </a14:imgLayer>
                </a14:imgProps>
              </a:ext>
            </a:extLst>
          </a:blip>
          <a:stretch>
            <a:fillRect/>
          </a:stretch>
        </p:blipFill>
        <p:spPr>
          <a:xfrm>
            <a:off x="8757733" y="2544746"/>
            <a:ext cx="799958" cy="792518"/>
          </a:xfrm>
          <a:prstGeom prst="rect">
            <a:avLst/>
          </a:prstGeom>
        </p:spPr>
      </p:pic>
      <p:pic>
        <p:nvPicPr>
          <p:cNvPr id="35" name="图片 34"/>
          <p:cNvPicPr>
            <a:picLocks noChangeAspect="1"/>
          </p:cNvPicPr>
          <p:nvPr/>
        </p:nvPicPr>
        <p:blipFill>
          <a:blip r:embed="rId11">
            <a:extLst>
              <a:ext uri="{BEBA8EAE-BF5A-486C-A8C5-ECC9F3942E4B}">
                <a14:imgProps xmlns:a14="http://schemas.microsoft.com/office/drawing/2010/main">
                  <a14:imgLayer r:embed="rId12">
                    <a14:imgEffect>
                      <a14:backgroundRemoval t="0" b="98020" l="3196" r="100000">
                        <a14:foregroundMark x1="49772" y1="22772" x2="64384" y2="56436"/>
                        <a14:foregroundMark x1="30137" y1="74257" x2="74429" y2="59901"/>
                        <a14:foregroundMark x1="63470" y1="32178" x2="71689" y2="54950"/>
                        <a14:foregroundMark x1="28311" y1="65347" x2="26941" y2="82178"/>
                      </a14:backgroundRemoval>
                    </a14:imgEffect>
                  </a14:imgLayer>
                </a14:imgProps>
              </a:ext>
            </a:extLst>
          </a:blip>
          <a:stretch>
            <a:fillRect/>
          </a:stretch>
        </p:blipFill>
        <p:spPr>
          <a:xfrm>
            <a:off x="9838636" y="2564904"/>
            <a:ext cx="814841" cy="751589"/>
          </a:xfrm>
          <a:prstGeom prst="rect">
            <a:avLst/>
          </a:prstGeom>
        </p:spPr>
      </p:pic>
      <p:pic>
        <p:nvPicPr>
          <p:cNvPr id="36" name="图片 35"/>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foregroundMark x1="29524" y1="19000" x2="34286" y2="55000"/>
                        <a14:foregroundMark x1="38571" y1="27500" x2="72857" y2="32000"/>
                        <a14:foregroundMark x1="74286" y1="45000" x2="72857" y2="69000"/>
                        <a14:foregroundMark x1="56667" y1="59500" x2="57143" y2="75000"/>
                        <a14:foregroundMark x1="51429" y1="65500" x2="53333" y2="84500"/>
                        <a14:foregroundMark x1="39524" y1="57500" x2="45238" y2="61000"/>
                      </a14:backgroundRemoval>
                    </a14:imgEffect>
                  </a14:imgLayer>
                </a14:imgProps>
              </a:ext>
            </a:extLst>
          </a:blip>
          <a:stretch>
            <a:fillRect/>
          </a:stretch>
        </p:blipFill>
        <p:spPr>
          <a:xfrm>
            <a:off x="9852220" y="3546905"/>
            <a:ext cx="781356" cy="744148"/>
          </a:xfrm>
          <a:prstGeom prst="rect">
            <a:avLst/>
          </a:prstGeom>
        </p:spPr>
      </p:pic>
      <p:pic>
        <p:nvPicPr>
          <p:cNvPr id="37" name="图片 36"/>
          <p:cNvPicPr>
            <a:picLocks noChangeAspect="1"/>
          </p:cNvPicPr>
          <p:nvPr/>
        </p:nvPicPr>
        <p:blipFill>
          <a:blip r:embed="rId15">
            <a:extLst>
              <a:ext uri="{BEBA8EAE-BF5A-486C-A8C5-ECC9F3942E4B}">
                <a14:imgProps xmlns:a14="http://schemas.microsoft.com/office/drawing/2010/main">
                  <a14:imgLayer r:embed="rId16">
                    <a14:imgEffect>
                      <a14:backgroundRemoval t="957" b="100000" l="0" r="100000">
                        <a14:foregroundMark x1="18269" y1="65550" x2="71154" y2="42584"/>
                        <a14:foregroundMark x1="42308" y1="33014" x2="34135" y2="58373"/>
                        <a14:foregroundMark x1="54808" y1="29665" x2="68750" y2="66507"/>
                        <a14:foregroundMark x1="33173" y1="67943" x2="73558" y2="53110"/>
                      </a14:backgroundRemoval>
                    </a14:imgEffect>
                  </a14:imgLayer>
                </a14:imgProps>
              </a:ext>
            </a:extLst>
          </a:blip>
          <a:stretch>
            <a:fillRect/>
          </a:stretch>
        </p:blipFill>
        <p:spPr>
          <a:xfrm>
            <a:off x="10917489" y="3439066"/>
            <a:ext cx="773914" cy="777635"/>
          </a:xfrm>
          <a:prstGeom prst="rect">
            <a:avLst/>
          </a:prstGeom>
        </p:spPr>
      </p:pic>
      <p:pic>
        <p:nvPicPr>
          <p:cNvPr id="38" name="图片 37"/>
          <p:cNvPicPr>
            <a:picLocks noChangeAspect="1"/>
          </p:cNvPicPr>
          <p:nvPr/>
        </p:nvPicPr>
        <p:blipFill>
          <a:blip r:embed="rId17">
            <a:extLst>
              <a:ext uri="{BEBA8EAE-BF5A-486C-A8C5-ECC9F3942E4B}">
                <a14:imgProps xmlns:a14="http://schemas.microsoft.com/office/drawing/2010/main">
                  <a14:imgLayer r:embed="rId18">
                    <a14:imgEffect>
                      <a14:backgroundRemoval t="0" b="100000" l="0" r="100000">
                        <a14:foregroundMark x1="25472" y1="43333" x2="37736" y2="73333"/>
                        <a14:foregroundMark x1="38679" y1="31905" x2="52358" y2="68571"/>
                        <a14:foregroundMark x1="61792" y1="26667" x2="65094" y2="63333"/>
                        <a14:foregroundMark x1="41509" y1="61905" x2="46698" y2="70952"/>
                        <a14:foregroundMark x1="52358" y1="50476" x2="58019" y2="62857"/>
                        <a14:foregroundMark x1="59434" y1="49048" x2="62736" y2="60476"/>
                      </a14:backgroundRemoval>
                    </a14:imgEffect>
                  </a14:imgLayer>
                </a14:imgProps>
              </a:ext>
            </a:extLst>
          </a:blip>
          <a:stretch>
            <a:fillRect/>
          </a:stretch>
        </p:blipFill>
        <p:spPr>
          <a:xfrm>
            <a:off x="8764338" y="3507094"/>
            <a:ext cx="788795" cy="781355"/>
          </a:xfrm>
          <a:prstGeom prst="rect">
            <a:avLst/>
          </a:prstGeom>
        </p:spPr>
      </p:pic>
      <p:pic>
        <p:nvPicPr>
          <p:cNvPr id="39" name="图片 38"/>
          <p:cNvPicPr>
            <a:picLocks noChangeAspect="1"/>
          </p:cNvPicPr>
          <p:nvPr/>
        </p:nvPicPr>
        <p:blipFill>
          <a:blip r:embed="rId19">
            <a:extLst>
              <a:ext uri="{BEBA8EAE-BF5A-486C-A8C5-ECC9F3942E4B}">
                <a14:imgProps xmlns:a14="http://schemas.microsoft.com/office/drawing/2010/main">
                  <a14:imgLayer r:embed="rId20">
                    <a14:imgEffect>
                      <a14:backgroundRemoval t="0" b="100000" l="0" r="98454"/>
                    </a14:imgEffect>
                  </a14:imgLayer>
                </a14:imgProps>
              </a:ext>
            </a:extLst>
          </a:blip>
          <a:stretch>
            <a:fillRect/>
          </a:stretch>
        </p:blipFill>
        <p:spPr>
          <a:xfrm>
            <a:off x="8759854" y="4436675"/>
            <a:ext cx="795653" cy="787451"/>
          </a:xfrm>
          <a:prstGeom prst="rect">
            <a:avLst/>
          </a:prstGeom>
        </p:spPr>
      </p:pic>
      <p:pic>
        <p:nvPicPr>
          <p:cNvPr id="40" name="图片 39"/>
          <p:cNvPicPr>
            <a:picLocks noChangeAspect="1"/>
          </p:cNvPicPr>
          <p:nvPr/>
        </p:nvPicPr>
        <p:blipFill>
          <a:blip r:embed="rId21">
            <a:extLst>
              <a:ext uri="{BEBA8EAE-BF5A-486C-A8C5-ECC9F3942E4B}">
                <a14:imgProps xmlns:a14="http://schemas.microsoft.com/office/drawing/2010/main">
                  <a14:imgLayer r:embed="rId22">
                    <a14:imgEffect>
                      <a14:backgroundRemoval t="1571" b="100000" l="0" r="100000">
                        <a14:foregroundMark x1="48705" y1="30890" x2="48705" y2="51309"/>
                        <a14:foregroundMark x1="49741" y1="62827" x2="51295" y2="75393"/>
                        <a14:foregroundMark x1="70984" y1="29843" x2="78238" y2="45026"/>
                        <a14:foregroundMark x1="16580" y1="26178" x2="22798" y2="52356"/>
                        <a14:foregroundMark x1="40415" y1="26178" x2="39378" y2="49738"/>
                      </a14:backgroundRemoval>
                    </a14:imgEffect>
                  </a14:imgLayer>
                </a14:imgProps>
              </a:ext>
            </a:extLst>
          </a:blip>
          <a:stretch>
            <a:fillRect/>
          </a:stretch>
        </p:blipFill>
        <p:spPr>
          <a:xfrm>
            <a:off x="9848084" y="4441064"/>
            <a:ext cx="791551" cy="783349"/>
          </a:xfrm>
          <a:prstGeom prst="rect">
            <a:avLst/>
          </a:prstGeom>
        </p:spPr>
      </p:pic>
      <p:sp>
        <p:nvSpPr>
          <p:cNvPr id="41" name="圆角矩形 40"/>
          <p:cNvSpPr/>
          <p:nvPr/>
        </p:nvSpPr>
        <p:spPr>
          <a:xfrm>
            <a:off x="4007768" y="1412776"/>
            <a:ext cx="2448272" cy="1848776"/>
          </a:xfrm>
          <a:prstGeom prst="roundRect">
            <a:avLst/>
          </a:prstGeom>
          <a:noFill/>
          <a:ln>
            <a:solidFill>
              <a:srgbClr val="F47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mn-ea"/>
                <a:cs typeface="KaiTi" charset="-122"/>
              </a:rPr>
              <a:t>病人的检验数据和生理信息繁杂，需要具有一定医疗知识背景才能进行筛选</a:t>
            </a:r>
            <a:endParaRPr kumimoji="1" lang="zh-CN" altLang="en-US" dirty="0">
              <a:solidFill>
                <a:schemeClr val="tx1"/>
              </a:solidFill>
              <a:latin typeface="+mn-ea"/>
              <a:cs typeface="KaiTi" charset="-122"/>
            </a:endParaRPr>
          </a:p>
        </p:txBody>
      </p:sp>
      <p:sp>
        <p:nvSpPr>
          <p:cNvPr id="42" name="圆角矩形 41"/>
          <p:cNvSpPr/>
          <p:nvPr/>
        </p:nvSpPr>
        <p:spPr>
          <a:xfrm>
            <a:off x="4007768" y="4532552"/>
            <a:ext cx="2448272" cy="1848776"/>
          </a:xfrm>
          <a:prstGeom prst="roundRect">
            <a:avLst/>
          </a:prstGeom>
          <a:noFill/>
          <a:ln>
            <a:solidFill>
              <a:srgbClr val="F47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mn-ea"/>
                <a:cs typeface="KaiTi" charset="-122"/>
              </a:rPr>
              <a:t>医疗问题本身具有很高的准确度要求，预测难度较大</a:t>
            </a:r>
          </a:p>
        </p:txBody>
      </p:sp>
      <p:sp>
        <p:nvSpPr>
          <p:cNvPr id="43" name="圆角矩形 42"/>
          <p:cNvSpPr/>
          <p:nvPr/>
        </p:nvSpPr>
        <p:spPr>
          <a:xfrm>
            <a:off x="6744072" y="1966496"/>
            <a:ext cx="1691077" cy="741336"/>
          </a:xfrm>
          <a:prstGeom prst="roundRect">
            <a:avLst/>
          </a:prstGeom>
          <a:noFill/>
          <a:ln>
            <a:solidFill>
              <a:srgbClr val="F473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mn-ea"/>
                <a:cs typeface="KaiTi" charset="-122"/>
              </a:rPr>
              <a:t>人工提取特征</a:t>
            </a:r>
            <a:endParaRPr kumimoji="1" lang="en-US" altLang="zh-CN" dirty="0" smtClean="0">
              <a:solidFill>
                <a:schemeClr val="tx1"/>
              </a:solidFill>
              <a:latin typeface="+mn-ea"/>
              <a:cs typeface="KaiTi" charset="-122"/>
            </a:endParaRPr>
          </a:p>
          <a:p>
            <a:pPr algn="ctr"/>
            <a:r>
              <a:rPr kumimoji="1" lang="zh-CN" altLang="en-US" dirty="0" smtClean="0">
                <a:solidFill>
                  <a:schemeClr val="tx1"/>
                </a:solidFill>
                <a:latin typeface="+mn-ea"/>
                <a:cs typeface="KaiTi" charset="-122"/>
              </a:rPr>
              <a:t>数据降维</a:t>
            </a:r>
            <a:endParaRPr kumimoji="1" lang="zh-CN" altLang="en-US" dirty="0">
              <a:solidFill>
                <a:schemeClr val="tx1"/>
              </a:solidFill>
              <a:latin typeface="+mn-ea"/>
              <a:cs typeface="KaiTi" charset="-122"/>
            </a:endParaRPr>
          </a:p>
        </p:txBody>
      </p:sp>
    </p:spTree>
    <p:extLst>
      <p:ext uri="{BB962C8B-B14F-4D97-AF65-F5344CB8AC3E}">
        <p14:creationId xmlns:p14="http://schemas.microsoft.com/office/powerpoint/2010/main" val="283066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250"/>
                                        <p:tgtEl>
                                          <p:spTgt spid="34"/>
                                        </p:tgtEl>
                                      </p:cBhvr>
                                    </p:animEffect>
                                  </p:childTnLst>
                                </p:cTn>
                              </p:par>
                            </p:childTnLst>
                          </p:cTn>
                        </p:par>
                        <p:par>
                          <p:cTn id="11" fill="hold">
                            <p:stCondLst>
                              <p:cond delay="250"/>
                            </p:stCondLst>
                            <p:childTnLst>
                              <p:par>
                                <p:cTn id="12" presetID="22" presetClass="entr" presetSubtype="4"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250"/>
                                        <p:tgtEl>
                                          <p:spTgt spid="35"/>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250"/>
                                        <p:tgtEl>
                                          <p:spTgt spid="30"/>
                                        </p:tgtEl>
                                      </p:cBhvr>
                                    </p:animEffect>
                                  </p:childTnLst>
                                </p:cTn>
                              </p:par>
                            </p:childTnLst>
                          </p:cTn>
                        </p:par>
                        <p:par>
                          <p:cTn id="19" fill="hold">
                            <p:stCondLst>
                              <p:cond delay="750"/>
                            </p:stCondLst>
                            <p:childTnLst>
                              <p:par>
                                <p:cTn id="20" presetID="2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250"/>
                                        <p:tgtEl>
                                          <p:spTgt spid="37"/>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250"/>
                                        <p:tgtEl>
                                          <p:spTgt spid="29"/>
                                        </p:tgtEl>
                                      </p:cBhvr>
                                    </p:animEffect>
                                  </p:childTnLst>
                                </p:cTn>
                              </p:par>
                            </p:childTnLst>
                          </p:cTn>
                        </p:par>
                        <p:par>
                          <p:cTn id="27" fill="hold">
                            <p:stCondLst>
                              <p:cond delay="1250"/>
                            </p:stCondLst>
                            <p:childTnLst>
                              <p:par>
                                <p:cTn id="28" presetID="22" presetClass="entr" presetSubtype="4"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down)">
                                      <p:cBhvr>
                                        <p:cTn id="30" dur="250"/>
                                        <p:tgtEl>
                                          <p:spTgt spid="40"/>
                                        </p:tgtEl>
                                      </p:cBhvr>
                                    </p:animEffect>
                                  </p:childTnLst>
                                </p:cTn>
                              </p:par>
                            </p:childTnLst>
                          </p:cTn>
                        </p:par>
                        <p:par>
                          <p:cTn id="31" fill="hold">
                            <p:stCondLst>
                              <p:cond delay="1500"/>
                            </p:stCondLst>
                            <p:childTnLst>
                              <p:par>
                                <p:cTn id="32" presetID="22" presetClass="entr" presetSubtype="4"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250"/>
                                        <p:tgtEl>
                                          <p:spTgt spid="39"/>
                                        </p:tgtEl>
                                      </p:cBhvr>
                                    </p:animEffect>
                                  </p:childTnLst>
                                </p:cTn>
                              </p:par>
                            </p:childTnLst>
                          </p:cTn>
                        </p:par>
                        <p:par>
                          <p:cTn id="35" fill="hold">
                            <p:stCondLst>
                              <p:cond delay="1750"/>
                            </p:stCondLst>
                            <p:childTnLst>
                              <p:par>
                                <p:cTn id="36" presetID="22" presetClass="entr" presetSubtype="4"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down)">
                                      <p:cBhvr>
                                        <p:cTn id="38" dur="250"/>
                                        <p:tgtEl>
                                          <p:spTgt spid="38"/>
                                        </p:tgtEl>
                                      </p:cBhvr>
                                    </p:animEffect>
                                  </p:childTnLst>
                                </p:cTn>
                              </p:par>
                            </p:childTnLst>
                          </p:cTn>
                        </p:par>
                        <p:par>
                          <p:cTn id="39" fill="hold">
                            <p:stCondLst>
                              <p:cond delay="2000"/>
                            </p:stCondLst>
                            <p:childTnLst>
                              <p:par>
                                <p:cTn id="40" presetID="26" presetClass="emph" presetSubtype="0" fill="hold" grpId="0" nodeType="afterEffect">
                                  <p:stCondLst>
                                    <p:cond delay="2000"/>
                                  </p:stCondLst>
                                  <p:childTnLst>
                                    <p:animEffect transition="out" filter="fade">
                                      <p:cBhvr>
                                        <p:cTn id="41" dur="500" tmFilter="0, 0; .2, .5; .8, .5; 1, 0"/>
                                        <p:tgtEl>
                                          <p:spTgt spid="41"/>
                                        </p:tgtEl>
                                      </p:cBhvr>
                                    </p:animEffect>
                                    <p:animScale>
                                      <p:cBhvr>
                                        <p:cTn id="42" dur="250" autoRev="1" fill="hold"/>
                                        <p:tgtEl>
                                          <p:spTgt spid="41"/>
                                        </p:tgtEl>
                                      </p:cBhvr>
                                      <p:by x="105000" y="105000"/>
                                    </p:animScale>
                                  </p:childTnLst>
                                </p:cTn>
                              </p:par>
                            </p:childTnLst>
                          </p:cTn>
                        </p:par>
                        <p:par>
                          <p:cTn id="43" fill="hold">
                            <p:stCondLst>
                              <p:cond delay="4500"/>
                            </p:stCondLst>
                            <p:childTnLst>
                              <p:par>
                                <p:cTn id="44" presetID="26" presetClass="emph" presetSubtype="0" fill="hold" grpId="0" nodeType="afterEffect">
                                  <p:stCondLst>
                                    <p:cond delay="0"/>
                                  </p:stCondLst>
                                  <p:childTnLst>
                                    <p:animEffect transition="out" filter="fade">
                                      <p:cBhvr>
                                        <p:cTn id="45" dur="500" tmFilter="0, 0; .2, .5; .8, .5; 1, 0"/>
                                        <p:tgtEl>
                                          <p:spTgt spid="43"/>
                                        </p:tgtEl>
                                      </p:cBhvr>
                                    </p:animEffect>
                                    <p:animScale>
                                      <p:cBhvr>
                                        <p:cTn id="46" dur="250" autoRev="1" fill="hold"/>
                                        <p:tgtEl>
                                          <p:spTgt spid="43"/>
                                        </p:tgtEl>
                                      </p:cBhvr>
                                      <p:by x="105000" y="105000"/>
                                    </p:animScale>
                                  </p:childTnLst>
                                </p:cTn>
                              </p:par>
                            </p:childTnLst>
                          </p:cTn>
                        </p:par>
                        <p:par>
                          <p:cTn id="47" fill="hold">
                            <p:stCondLst>
                              <p:cond delay="5000"/>
                            </p:stCondLst>
                            <p:childTnLst>
                              <p:par>
                                <p:cTn id="48" presetID="26" presetClass="emph" presetSubtype="0" fill="hold" grpId="0" nodeType="afterEffect">
                                  <p:stCondLst>
                                    <p:cond delay="10000"/>
                                  </p:stCondLst>
                                  <p:childTnLst>
                                    <p:animEffect transition="out" filter="fade">
                                      <p:cBhvr>
                                        <p:cTn id="49" dur="500" tmFilter="0, 0; .2, .5; .8, .5; 1, 0"/>
                                        <p:tgtEl>
                                          <p:spTgt spid="42"/>
                                        </p:tgtEl>
                                      </p:cBhvr>
                                    </p:animEffect>
                                    <p:animScale>
                                      <p:cBhvr>
                                        <p:cTn id="50" dur="250" autoRev="1" fill="hold"/>
                                        <p:tgtEl>
                                          <p:spTgt spid="42"/>
                                        </p:tgtEl>
                                      </p:cBhvr>
                                      <p:by x="105000" y="105000"/>
                                    </p:animScale>
                                  </p:childTnLst>
                                </p:cTn>
                              </p:par>
                            </p:childTnLst>
                          </p:cTn>
                        </p:par>
                        <p:par>
                          <p:cTn id="51" fill="hold">
                            <p:stCondLst>
                              <p:cond delay="15500"/>
                            </p:stCondLst>
                            <p:childTnLst>
                              <p:par>
                                <p:cTn id="52" presetID="26" presetClass="emph" presetSubtype="0" fill="hold" grpId="0" nodeType="afterEffect">
                                  <p:stCondLst>
                                    <p:cond delay="0"/>
                                  </p:stCondLst>
                                  <p:childTnLst>
                                    <p:animEffect transition="out" filter="fade">
                                      <p:cBhvr>
                                        <p:cTn id="53" dur="500" tmFilter="0, 0; .2, .5; .8, .5; 1, 0"/>
                                        <p:tgtEl>
                                          <p:spTgt spid="23"/>
                                        </p:tgtEl>
                                      </p:cBhvr>
                                    </p:animEffect>
                                    <p:animScale>
                                      <p:cBhvr>
                                        <p:cTn id="54"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1" grpId="0" animBg="1"/>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p:txBody>
          <a:bodyPr>
            <a:noAutofit/>
          </a:bodyPr>
          <a:lstStyle/>
          <a:p>
            <a:r>
              <a:rPr lang="zh-CN" altLang="en-US" dirty="0">
                <a:latin typeface="+mn-ea"/>
                <a:ea typeface="+mn-ea"/>
              </a:rPr>
              <a:t>医疗实体关系网络中的表示</a:t>
            </a:r>
            <a:r>
              <a:rPr lang="zh-CN" altLang="en-US" dirty="0" smtClean="0">
                <a:latin typeface="+mn-ea"/>
                <a:ea typeface="+mn-ea"/>
              </a:rPr>
              <a:t>学习</a:t>
            </a:r>
            <a:endParaRPr lang="en-US" altLang="zh-CN" dirty="0" smtClean="0">
              <a:latin typeface="+mn-ea"/>
              <a:ea typeface="+mn-ea"/>
            </a:endParaRPr>
          </a:p>
          <a:p>
            <a:pPr lvl="1"/>
            <a:r>
              <a:rPr lang="zh-CN" altLang="en-US" dirty="0" smtClean="0">
                <a:latin typeface="+mn-ea"/>
                <a:ea typeface="+mn-ea"/>
              </a:rPr>
              <a:t>构建疾病实体关系网络，定义节点相关性；</a:t>
            </a:r>
            <a:endParaRPr lang="en-US" altLang="zh-CN" dirty="0" smtClean="0">
              <a:latin typeface="+mn-ea"/>
              <a:ea typeface="+mn-ea"/>
            </a:endParaRPr>
          </a:p>
          <a:p>
            <a:pPr lvl="1"/>
            <a:r>
              <a:rPr lang="zh-CN" altLang="en-US" dirty="0" smtClean="0">
                <a:latin typeface="+mn-ea"/>
                <a:ea typeface="+mn-ea"/>
              </a:rPr>
              <a:t>使用相关性计算节点向量化表示；</a:t>
            </a:r>
            <a:endParaRPr lang="en-US" altLang="zh-CN" dirty="0" smtClean="0">
              <a:latin typeface="+mn-ea"/>
              <a:ea typeface="+mn-ea"/>
            </a:endParaRPr>
          </a:p>
          <a:p>
            <a:pPr lvl="1"/>
            <a:r>
              <a:rPr lang="zh-CN" altLang="en-US" dirty="0" smtClean="0">
                <a:latin typeface="+mn-ea"/>
                <a:ea typeface="+mn-ea"/>
              </a:rPr>
              <a:t>计算疾病相似矩阵。</a:t>
            </a:r>
            <a:endParaRPr lang="en-US" altLang="zh-CN" dirty="0" smtClean="0">
              <a:latin typeface="+mn-ea"/>
              <a:ea typeface="+mn-ea"/>
            </a:endParaRPr>
          </a:p>
          <a:p>
            <a:pPr lvl="1"/>
            <a:endParaRPr lang="en-US" altLang="zh-CN" dirty="0" smtClean="0">
              <a:latin typeface="+mn-ea"/>
              <a:ea typeface="+mn-ea"/>
            </a:endParaRPr>
          </a:p>
          <a:p>
            <a:r>
              <a:rPr lang="zh-CN" altLang="en-US" dirty="0" smtClean="0">
                <a:latin typeface="+mn-ea"/>
                <a:ea typeface="+mn-ea"/>
              </a:rPr>
              <a:t>跨</a:t>
            </a:r>
            <a:r>
              <a:rPr lang="zh-CN" altLang="en-US" dirty="0">
                <a:latin typeface="+mn-ea"/>
                <a:ea typeface="+mn-ea"/>
              </a:rPr>
              <a:t>网络数据</a:t>
            </a:r>
            <a:r>
              <a:rPr lang="zh-CN" altLang="en-US" dirty="0" smtClean="0">
                <a:latin typeface="+mn-ea"/>
                <a:ea typeface="+mn-ea"/>
              </a:rPr>
              <a:t>融合与疾病</a:t>
            </a:r>
            <a:r>
              <a:rPr lang="zh-CN" altLang="en-US" dirty="0">
                <a:latin typeface="+mn-ea"/>
                <a:ea typeface="+mn-ea"/>
              </a:rPr>
              <a:t>预测模型</a:t>
            </a:r>
            <a:r>
              <a:rPr lang="zh-CN" altLang="en-US" dirty="0" smtClean="0">
                <a:latin typeface="+mn-ea"/>
                <a:ea typeface="+mn-ea"/>
              </a:rPr>
              <a:t>构建</a:t>
            </a:r>
            <a:endParaRPr lang="en-US" altLang="zh-CN" dirty="0" smtClean="0">
              <a:latin typeface="+mn-ea"/>
              <a:ea typeface="+mn-ea"/>
            </a:endParaRPr>
          </a:p>
          <a:p>
            <a:pPr lvl="1"/>
            <a:r>
              <a:rPr lang="zh-CN" altLang="en-US" dirty="0" smtClean="0"/>
              <a:t>抽取</a:t>
            </a:r>
            <a:r>
              <a:rPr lang="zh-CN" altLang="en-US" dirty="0"/>
              <a:t>病人</a:t>
            </a:r>
            <a:r>
              <a:rPr lang="zh-CN" altLang="en-US" dirty="0" smtClean="0"/>
              <a:t>数据并使用降噪自编码器栈学习特征向量；</a:t>
            </a:r>
            <a:endParaRPr lang="en-US" altLang="zh-CN" dirty="0" smtClean="0"/>
          </a:p>
          <a:p>
            <a:pPr lvl="1"/>
            <a:r>
              <a:rPr lang="zh-CN" altLang="en-US" dirty="0" smtClean="0">
                <a:latin typeface="+mn-ea"/>
                <a:ea typeface="+mn-ea"/>
              </a:rPr>
              <a:t>利用疾病相似矩阵对神经网络的参数学习进行约束；</a:t>
            </a:r>
            <a:endParaRPr lang="en-US" altLang="zh-CN" dirty="0" smtClean="0">
              <a:latin typeface="+mn-ea"/>
              <a:ea typeface="+mn-ea"/>
            </a:endParaRPr>
          </a:p>
          <a:p>
            <a:pPr lvl="1"/>
            <a:r>
              <a:rPr lang="zh-CN" altLang="en-US" dirty="0"/>
              <a:t>使用神经网络</a:t>
            </a:r>
            <a:r>
              <a:rPr lang="zh-CN" altLang="en-US" dirty="0" smtClean="0"/>
              <a:t>建立潜在疾病预测模型</a:t>
            </a:r>
            <a:r>
              <a:rPr lang="zh-CN" altLang="en-US" dirty="0" smtClean="0">
                <a:latin typeface="+mn-ea"/>
                <a:ea typeface="+mn-ea"/>
              </a:rPr>
              <a:t>。</a:t>
            </a:r>
            <a:endParaRPr lang="zh-CN" altLang="en-US" dirty="0">
              <a:latin typeface="+mn-ea"/>
              <a:ea typeface="+mn-ea"/>
            </a:endParaRPr>
          </a:p>
        </p:txBody>
      </p:sp>
      <p:sp>
        <p:nvSpPr>
          <p:cNvPr id="3" name="标题 2"/>
          <p:cNvSpPr>
            <a:spLocks noGrp="1"/>
          </p:cNvSpPr>
          <p:nvPr>
            <p:ph type="title"/>
          </p:nvPr>
        </p:nvSpPr>
        <p:spPr/>
        <p:txBody>
          <a:bodyPr/>
          <a:lstStyle/>
          <a:p>
            <a:r>
              <a:rPr lang="en-US" altLang="zh-CN" dirty="0" smtClean="0"/>
              <a:t>1.2</a:t>
            </a:r>
            <a:r>
              <a:rPr lang="zh-CN" altLang="en-US" dirty="0" smtClean="0"/>
              <a:t> 主要研究内容</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96" y="1374974"/>
            <a:ext cx="5222378" cy="5222378"/>
          </a:xfrm>
          <a:prstGeom prst="rect">
            <a:avLst/>
          </a:prstGeom>
        </p:spPr>
      </p:pic>
    </p:spTree>
    <p:extLst>
      <p:ext uri="{BB962C8B-B14F-4D97-AF65-F5344CB8AC3E}">
        <p14:creationId xmlns:p14="http://schemas.microsoft.com/office/powerpoint/2010/main" val="846453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7568" y="1700808"/>
            <a:ext cx="9505056" cy="1143000"/>
          </a:xfrm>
        </p:spPr>
        <p:txBody>
          <a:bodyPr>
            <a:normAutofit/>
          </a:bodyPr>
          <a:lstStyle/>
          <a:p>
            <a:pPr algn="l"/>
            <a:r>
              <a:rPr lang="zh-CN" altLang="en-US" dirty="0"/>
              <a:t>医疗实体关系网络中的表示学习</a:t>
            </a:r>
          </a:p>
        </p:txBody>
      </p:sp>
      <p:sp>
        <p:nvSpPr>
          <p:cNvPr id="3" name="文本框 2"/>
          <p:cNvSpPr txBox="1"/>
          <p:nvPr/>
        </p:nvSpPr>
        <p:spPr>
          <a:xfrm>
            <a:off x="767408" y="1456700"/>
            <a:ext cx="864096" cy="1631216"/>
          </a:xfrm>
          <a:prstGeom prst="rect">
            <a:avLst/>
          </a:prstGeom>
          <a:noFill/>
        </p:spPr>
        <p:txBody>
          <a:bodyPr wrap="square" rtlCol="0">
            <a:spAutoFit/>
          </a:bodyPr>
          <a:lstStyle/>
          <a:p>
            <a:r>
              <a:rPr lang="en-US" altLang="zh-CN" sz="10000" b="1" i="1" dirty="0" smtClean="0">
                <a:solidFill>
                  <a:srgbClr val="009241"/>
                </a:solidFill>
                <a:latin typeface="Arial" panose="020B0604020202020204" pitchFamily="34" charset="0"/>
                <a:cs typeface="Arial" panose="020B0604020202020204" pitchFamily="34" charset="0"/>
              </a:rPr>
              <a:t>2</a:t>
            </a:r>
            <a:endParaRPr lang="zh-CN" altLang="en-US" sz="10000" b="1" i="1" dirty="0">
              <a:solidFill>
                <a:srgbClr val="009241"/>
              </a:solidFill>
              <a:latin typeface="Arial" panose="020B0604020202020204" pitchFamily="34" charset="0"/>
              <a:cs typeface="Arial" panose="020B0604020202020204" pitchFamily="34"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919" r="50001"/>
          <a:stretch/>
        </p:blipFill>
        <p:spPr>
          <a:xfrm>
            <a:off x="10823848" y="4319937"/>
            <a:ext cx="1368152" cy="2538063"/>
          </a:xfrm>
          <a:prstGeom prst="rect">
            <a:avLst/>
          </a:prstGeom>
          <a:effectLst/>
        </p:spPr>
      </p:pic>
    </p:spTree>
    <p:extLst>
      <p:ext uri="{BB962C8B-B14F-4D97-AF65-F5344CB8AC3E}">
        <p14:creationId xmlns:p14="http://schemas.microsoft.com/office/powerpoint/2010/main" val="104503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1127448" y="1758834"/>
            <a:ext cx="9486318" cy="4743159"/>
          </a:xfrm>
        </p:spPr>
      </p:pic>
      <p:sp>
        <p:nvSpPr>
          <p:cNvPr id="3" name="标题 2"/>
          <p:cNvSpPr>
            <a:spLocks noGrp="1"/>
          </p:cNvSpPr>
          <p:nvPr>
            <p:ph type="title"/>
          </p:nvPr>
        </p:nvSpPr>
        <p:spPr/>
        <p:txBody>
          <a:bodyPr/>
          <a:lstStyle/>
          <a:p>
            <a:r>
              <a:rPr lang="en-US" altLang="zh-CN" dirty="0" smtClean="0"/>
              <a:t>2</a:t>
            </a:r>
            <a:r>
              <a:rPr lang="zh-CN" altLang="en-US" dirty="0" smtClean="0"/>
              <a:t> 医疗实体表示学习流程概览</a:t>
            </a:r>
            <a:endParaRPr lang="zh-CN" altLang="en-US" dirty="0"/>
          </a:p>
        </p:txBody>
      </p:sp>
      <p:sp>
        <p:nvSpPr>
          <p:cNvPr id="2" name="矩形 1"/>
          <p:cNvSpPr/>
          <p:nvPr/>
        </p:nvSpPr>
        <p:spPr>
          <a:xfrm>
            <a:off x="1055440" y="3789040"/>
            <a:ext cx="3384376" cy="2952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536160" y="1519459"/>
            <a:ext cx="3384376" cy="2129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896200" y="3691039"/>
            <a:ext cx="2376264" cy="2768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51784" y="4290089"/>
            <a:ext cx="3744416" cy="1950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999656" y="1716850"/>
            <a:ext cx="4320480" cy="1713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49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2000"/>
                            </p:stCondLst>
                            <p:childTnLst>
                              <p:par>
                                <p:cTn id="21" presetID="10" presetClass="exit" presetSubtype="0" fill="hold" grpId="0" nodeType="after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2.1 </a:t>
            </a:r>
            <a:r>
              <a:rPr lang="zh-CN" altLang="en-US" dirty="0" smtClean="0"/>
              <a:t>医疗实体关系网构建</a:t>
            </a:r>
            <a:endParaRPr lang="zh-CN" altLang="en-US" dirty="0"/>
          </a:p>
        </p:txBody>
      </p:sp>
      <mc:AlternateContent xmlns:mc="http://schemas.openxmlformats.org/markup-compatibility/2006" xmlns:a14="http://schemas.microsoft.com/office/drawing/2010/main">
        <mc:Choice Requires="a14">
          <p:sp>
            <p:nvSpPr>
              <p:cNvPr id="6" name="内容占位符 1"/>
              <p:cNvSpPr>
                <a:spLocks noGrp="1"/>
              </p:cNvSpPr>
              <p:nvPr>
                <p:ph sz="quarter" idx="10"/>
              </p:nvPr>
            </p:nvSpPr>
            <p:spPr>
              <a:xfrm>
                <a:off x="962298" y="1340768"/>
                <a:ext cx="10246270" cy="5400600"/>
              </a:xfrm>
            </p:spPr>
            <p:txBody>
              <a:bodyPr>
                <a:normAutofit/>
              </a:bodyPr>
              <a:lstStyle/>
              <a:p>
                <a:r>
                  <a:rPr lang="zh-CN" altLang="en-US" b="1" dirty="0" smtClean="0"/>
                  <a:t>原始数据抽取</a:t>
                </a:r>
                <a:endParaRPr lang="en-US" altLang="zh-CN" b="1" dirty="0" smtClean="0"/>
              </a:p>
              <a:p>
                <a:pPr lvl="1"/>
                <a:r>
                  <a:rPr lang="zh-CN" altLang="en-US" dirty="0" smtClean="0"/>
                  <a:t>根据病人的身份编号</a:t>
                </a:r>
                <a:r>
                  <a:rPr lang="en-US" altLang="zh-CN" dirty="0" err="1" smtClean="0"/>
                  <a:t>subject_id</a:t>
                </a:r>
                <a:r>
                  <a:rPr lang="zh-CN" altLang="en-US" dirty="0" smtClean="0"/>
                  <a:t>和入院编号</a:t>
                </a:r>
                <a:r>
                  <a:rPr lang="en-US" altLang="zh-CN" dirty="0" err="1" smtClean="0"/>
                  <a:t>hadm_id</a:t>
                </a:r>
                <a:r>
                  <a:rPr lang="zh-CN" altLang="en-US" dirty="0" smtClean="0"/>
                  <a:t>从数据库从抽取所有原始数据</a:t>
                </a:r>
                <a:endParaRPr lang="en-US" altLang="zh-CN" dirty="0"/>
              </a:p>
              <a:p>
                <a:r>
                  <a:rPr lang="zh-CN" altLang="en-US" b="1" dirty="0" smtClean="0"/>
                  <a:t>疾病代码聚合</a:t>
                </a:r>
                <a:endParaRPr lang="en-US" altLang="zh-CN" b="1" dirty="0" smtClean="0"/>
              </a:p>
              <a:p>
                <a:pPr lvl="1"/>
                <a:r>
                  <a:rPr lang="zh-CN" altLang="en-US" dirty="0"/>
                  <a:t>医疗数据库</a:t>
                </a:r>
                <a:r>
                  <a:rPr lang="en-US" altLang="zh-CN" dirty="0"/>
                  <a:t>MIMIC-III</a:t>
                </a:r>
                <a:r>
                  <a:rPr lang="zh-CN" altLang="en-US" dirty="0"/>
                  <a:t>使用国际疾病分类代码（</a:t>
                </a:r>
                <a:r>
                  <a:rPr lang="en-US" altLang="zh-CN" dirty="0"/>
                  <a:t>ICD-9</a:t>
                </a:r>
                <a:r>
                  <a:rPr lang="zh-CN" altLang="en-US" dirty="0"/>
                  <a:t>）存储</a:t>
                </a:r>
                <a:r>
                  <a:rPr lang="zh-CN" altLang="en-US" dirty="0" smtClean="0"/>
                  <a:t>疾病信息，</a:t>
                </a:r>
                <a:r>
                  <a:rPr lang="zh-CN" altLang="en-US" dirty="0"/>
                  <a:t>例如 </a:t>
                </a:r>
                <a:r>
                  <a:rPr lang="en-US" altLang="zh-CN" dirty="0"/>
                  <a:t>288.9 </a:t>
                </a:r>
                <a:r>
                  <a:rPr lang="zh-CN" altLang="en-US" dirty="0"/>
                  <a:t>代表白血病</a:t>
                </a:r>
                <a:r>
                  <a:rPr lang="zh-CN" altLang="en-US" dirty="0" smtClean="0"/>
                  <a:t>，</a:t>
                </a:r>
                <a:r>
                  <a:rPr lang="en-US" altLang="zh-CN" dirty="0" smtClean="0"/>
                  <a:t>401.9 </a:t>
                </a:r>
                <a:r>
                  <a:rPr lang="zh-CN" altLang="en-US" dirty="0"/>
                  <a:t>代表高血压</a:t>
                </a:r>
                <a:r>
                  <a:rPr lang="zh-CN" altLang="en-US" dirty="0" smtClean="0"/>
                  <a:t>等</a:t>
                </a:r>
                <a:endParaRPr lang="en-US" altLang="zh-CN" dirty="0"/>
              </a:p>
              <a:p>
                <a:pPr lvl="1"/>
                <a:r>
                  <a:rPr lang="zh-CN" altLang="en-US" dirty="0" smtClean="0"/>
                  <a:t>由于疾病代码数量巨大且具有层级关系，所以根据层级关系对代码进行聚合</a:t>
                </a:r>
                <a:endParaRPr lang="en-US" altLang="zh-CN" dirty="0" smtClean="0"/>
              </a:p>
              <a:p>
                <a:r>
                  <a:rPr lang="zh-CN" altLang="en-US" b="1" dirty="0" smtClean="0"/>
                  <a:t>网络信息存储</a:t>
                </a:r>
                <a:endParaRPr lang="en-US" altLang="zh-CN" b="1" dirty="0" smtClean="0"/>
              </a:p>
              <a:p>
                <a:pPr lvl="1"/>
                <a:r>
                  <a:rPr lang="zh-CN" altLang="en-US" dirty="0" smtClean="0"/>
                  <a:t>医疗实体关系网定义为 </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 </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oMath>
                </a14:m>
                <a:r>
                  <a:rPr lang="en-US" altLang="zh-CN" dirty="0" smtClean="0"/>
                  <a:t>, </a:t>
                </a:r>
                <a:r>
                  <a:rPr lang="zh-CN" altLang="en-US" dirty="0" smtClean="0"/>
                  <a:t>其中 </a:t>
                </a:r>
                <a14:m>
                  <m:oMath xmlns:m="http://schemas.openxmlformats.org/officeDocument/2006/math">
                    <m:r>
                      <a:rPr lang="en-US" altLang="zh-CN" i="1">
                        <a:latin typeface="Cambria Math" panose="02040503050406030204" pitchFamily="18" charset="0"/>
                      </a:rPr>
                      <m:t>𝑉</m:t>
                    </m:r>
                  </m:oMath>
                </a14:m>
                <a:r>
                  <a:rPr lang="zh-CN" altLang="en-US" dirty="0" smtClean="0"/>
                  <a:t> 代表疾病实体集合，</a:t>
                </a:r>
                <a:r>
                  <a:rPr lang="en-US" altLang="zh-CN" dirty="0"/>
                  <a:t> </a:t>
                </a:r>
                <a14:m>
                  <m:oMath xmlns:m="http://schemas.openxmlformats.org/officeDocument/2006/math">
                    <m:r>
                      <a:rPr lang="en-US" altLang="zh-CN" i="1">
                        <a:latin typeface="Cambria Math" panose="02040503050406030204" pitchFamily="18" charset="0"/>
                      </a:rPr>
                      <m:t>𝐸</m:t>
                    </m:r>
                  </m:oMath>
                </a14:m>
                <a:r>
                  <a:rPr lang="zh-CN" altLang="en-US" dirty="0" smtClean="0"/>
                  <a:t> 代表实体关系集合</a:t>
                </a:r>
                <a:endParaRPr lang="en-US" altLang="zh-CN" dirty="0" smtClean="0"/>
              </a:p>
              <a:p>
                <a:pPr lvl="1"/>
                <a:r>
                  <a:rPr lang="zh-CN" altLang="en-US" dirty="0" smtClean="0"/>
                  <a:t>如果某种疾病在同一个病人的一次住院期间同时发生，定义为一次疾病实体的关系</a:t>
                </a:r>
                <a:endParaRPr lang="en-US" altLang="zh-CN" dirty="0" smtClean="0"/>
              </a:p>
              <a:p>
                <a:pPr lvl="1"/>
                <a:r>
                  <a:rPr lang="zh-CN" altLang="en-US" dirty="0"/>
                  <a:t>对于顶点 </a:t>
                </a:r>
                <a14:m>
                  <m:oMath xmlns:m="http://schemas.openxmlformats.org/officeDocument/2006/math">
                    <m:r>
                      <a:rPr lang="en-US" altLang="zh-CN" i="1">
                        <a:latin typeface="Cambria Math" panose="02040503050406030204" pitchFamily="18" charset="0"/>
                      </a:rPr>
                      <m:t>𝑢</m:t>
                    </m:r>
                  </m:oMath>
                </a14:m>
                <a:r>
                  <a:rPr lang="zh-CN" altLang="en-US" dirty="0"/>
                  <a:t> 和 </a:t>
                </a:r>
                <a14:m>
                  <m:oMath xmlns:m="http://schemas.openxmlformats.org/officeDocument/2006/math">
                    <m:r>
                      <a:rPr lang="en-US" altLang="zh-CN" i="1">
                        <a:latin typeface="Cambria Math" panose="02040503050406030204" pitchFamily="18" charset="0"/>
                      </a:rPr>
                      <m:t>𝑣</m:t>
                    </m:r>
                    <m:r>
                      <a:rPr lang="zh-CN" altLang="en-US" i="1">
                        <a:latin typeface="Cambria Math" panose="02040503050406030204" pitchFamily="18" charset="0"/>
                      </a:rPr>
                      <m:t>，</m:t>
                    </m:r>
                  </m:oMath>
                </a14:m>
                <a:r>
                  <a:rPr lang="zh-CN" altLang="en-US" dirty="0"/>
                  <a:t>边为 </a:t>
                </a:r>
                <a14:m>
                  <m:oMath xmlns:m="http://schemas.openxmlformats.org/officeDocument/2006/math">
                    <m:r>
                      <a:rPr lang="en-US" altLang="zh-CN" i="1">
                        <a:latin typeface="Cambria Math" panose="02040503050406030204" pitchFamily="18" charset="0"/>
                      </a:rPr>
                      <m:t>𝑒</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 </m:t>
                        </m:r>
                        <m:r>
                          <a:rPr lang="en-US" altLang="zh-CN" i="1">
                            <a:latin typeface="Cambria Math" panose="02040503050406030204" pitchFamily="18" charset="0"/>
                          </a:rPr>
                          <m:t>𝑣</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r>
                      <a:rPr lang="zh-CN" altLang="en-US" i="1">
                        <a:latin typeface="Cambria Math" panose="02040503050406030204" pitchFamily="18" charset="0"/>
                        <a:ea typeface="Cambria Math" panose="02040503050406030204" pitchFamily="18" charset="0"/>
                      </a:rPr>
                      <m:t>，</m:t>
                    </m:r>
                  </m:oMath>
                </a14:m>
                <a:r>
                  <a:rPr lang="zh-CN" altLang="en-US" dirty="0"/>
                  <a:t>且边上的权重为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𝑢𝑣</m:t>
                        </m:r>
                      </m:sub>
                    </m:sSub>
                  </m:oMath>
                </a14:m>
                <a:r>
                  <a:rPr lang="zh-CN" altLang="en-US" dirty="0"/>
                  <a:t>（出现次数累加</a:t>
                </a:r>
                <a:r>
                  <a:rPr lang="zh-CN" altLang="en-US" dirty="0" smtClean="0"/>
                  <a:t>），最后使用</a:t>
                </a:r>
                <a14:m>
                  <m:oMath xmlns:m="http://schemas.openxmlformats.org/officeDocument/2006/math">
                    <m:r>
                      <a:rPr lang="en-US" altLang="zh-CN" b="0" i="1" smtClean="0">
                        <a:latin typeface="Cambria Math" panose="02040503050406030204" pitchFamily="18" charset="0"/>
                      </a:rPr>
                      <m:t>&lt;</m:t>
                    </m:r>
                    <m:r>
                      <a:rPr lang="en-US" altLang="zh-CN" b="0" i="1" smtClean="0">
                        <a:latin typeface="Cambria Math" panose="02040503050406030204" pitchFamily="18" charset="0"/>
                      </a:rPr>
                      <m:t>𝑢</m:t>
                    </m:r>
                    <m:r>
                      <a:rPr lang="en-US" altLang="zh-CN" b="0" i="1" smtClean="0">
                        <a:latin typeface="Cambria Math" panose="02040503050406030204" pitchFamily="18" charset="0"/>
                      </a:rPr>
                      <m:t>, </m:t>
                    </m:r>
                    <m:r>
                      <a:rPr lang="en-US" altLang="zh-CN" b="0" i="1" smtClean="0">
                        <a:latin typeface="Cambria Math" panose="02040503050406030204" pitchFamily="18" charset="0"/>
                      </a:rPr>
                      <m:t>𝑣</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𝑢𝑣</m:t>
                        </m:r>
                      </m:sub>
                    </m:sSub>
                    <m:r>
                      <a:rPr lang="en-US" altLang="zh-CN" b="0" i="1" smtClean="0">
                        <a:latin typeface="Cambria Math" panose="02040503050406030204" pitchFamily="18" charset="0"/>
                      </a:rPr>
                      <m:t>&gt;</m:t>
                    </m:r>
                  </m:oMath>
                </a14:m>
                <a:r>
                  <a:rPr lang="zh-CN" altLang="en-US" dirty="0" smtClean="0"/>
                  <a:t>的三元组形式存储网络信息。</a:t>
                </a:r>
                <a:endParaRPr lang="zh-CN" altLang="en-US" dirty="0"/>
              </a:p>
            </p:txBody>
          </p:sp>
        </mc:Choice>
        <mc:Fallback xmlns="">
          <p:sp>
            <p:nvSpPr>
              <p:cNvPr id="6" name="内容占位符 1"/>
              <p:cNvSpPr>
                <a:spLocks noGrp="1" noRot="1" noChangeAspect="1" noMove="1" noResize="1" noEditPoints="1" noAdjustHandles="1" noChangeArrowheads="1" noChangeShapeType="1" noTextEdit="1"/>
              </p:cNvSpPr>
              <p:nvPr>
                <p:ph sz="quarter" idx="10"/>
              </p:nvPr>
            </p:nvSpPr>
            <p:spPr>
              <a:xfrm>
                <a:off x="962298" y="1340768"/>
                <a:ext cx="10246270" cy="5400600"/>
              </a:xfrm>
              <a:blipFill>
                <a:blip r:embed="rId3"/>
                <a:stretch>
                  <a:fillRect l="-535" t="-226"/>
                </a:stretch>
              </a:blipFill>
            </p:spPr>
            <p:txBody>
              <a:bodyPr/>
              <a:lstStyle/>
              <a:p>
                <a:r>
                  <a:rPr lang="zh-CN" altLang="en-US">
                    <a:noFill/>
                  </a:rPr>
                  <a:t> </a:t>
                </a:r>
              </a:p>
            </p:txBody>
          </p:sp>
        </mc:Fallback>
      </mc:AlternateContent>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b="63781"/>
          <a:stretch/>
        </p:blipFill>
        <p:spPr>
          <a:xfrm>
            <a:off x="6960096" y="116632"/>
            <a:ext cx="4793112" cy="868015"/>
          </a:xfrm>
          <a:prstGeom prst="rect">
            <a:avLst/>
          </a:prstGeom>
        </p:spPr>
      </p:pic>
    </p:spTree>
    <p:extLst>
      <p:ext uri="{BB962C8B-B14F-4D97-AF65-F5344CB8AC3E}">
        <p14:creationId xmlns:p14="http://schemas.microsoft.com/office/powerpoint/2010/main" val="2340754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52192</TotalTime>
  <Words>2783</Words>
  <Application>Microsoft Office PowerPoint</Application>
  <PresentationFormat>宽屏</PresentationFormat>
  <Paragraphs>279</Paragraphs>
  <Slides>30</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Calibri</vt:lpstr>
      <vt:lpstr>Wingdings</vt:lpstr>
      <vt:lpstr>华文楷体</vt:lpstr>
      <vt:lpstr>DengXian</vt:lpstr>
      <vt:lpstr>Cambria Math</vt:lpstr>
      <vt:lpstr>Arial</vt:lpstr>
      <vt:lpstr>华文行楷</vt:lpstr>
      <vt:lpstr>宋体</vt:lpstr>
      <vt:lpstr>KaiTi</vt:lpstr>
      <vt:lpstr>Office 主题​​</vt:lpstr>
      <vt:lpstr>医疗领域的跨网络数据表示研究</vt:lpstr>
      <vt:lpstr>目录</vt:lpstr>
      <vt:lpstr>研究背景和研究内容</vt:lpstr>
      <vt:lpstr>1.1 研究背景与现状</vt:lpstr>
      <vt:lpstr>1.1 研究背景与现状</vt:lpstr>
      <vt:lpstr>1.2 主要研究内容</vt:lpstr>
      <vt:lpstr>医疗实体关系网络中的表示学习</vt:lpstr>
      <vt:lpstr>2 医疗实体表示学习流程概览</vt:lpstr>
      <vt:lpstr>2.1 医疗实体关系网构建</vt:lpstr>
      <vt:lpstr>2.2 医疗实体网络相似性定义</vt:lpstr>
      <vt:lpstr>2.3.1 显式相似性向量化表示学习</vt:lpstr>
      <vt:lpstr>2.3.2 隐式相似性向量化表示学习</vt:lpstr>
      <vt:lpstr>2.4 相似性向量化表示学习</vt:lpstr>
      <vt:lpstr>2.5 疾病相似矩阵建立</vt:lpstr>
      <vt:lpstr>跨网络数据融合与疾病预测模型构建</vt:lpstr>
      <vt:lpstr>3. 算法流程</vt:lpstr>
      <vt:lpstr>3.1 原始数据提取和预处理</vt:lpstr>
      <vt:lpstr>3.2 医疗数据特征学习</vt:lpstr>
      <vt:lpstr>3.3 多标签疾病预测模型</vt:lpstr>
      <vt:lpstr>3.4 基于医疗背景知识的参数优化算法</vt:lpstr>
      <vt:lpstr>实验结果分析与总结</vt:lpstr>
      <vt:lpstr>4.1 数据集 MIMIC-III</vt:lpstr>
      <vt:lpstr>4.2 评价指标</vt:lpstr>
      <vt:lpstr>4.3 对比算法</vt:lpstr>
      <vt:lpstr>4.4 实验分析 - 疾病预测结果对比</vt:lpstr>
      <vt:lpstr>4.4 实验分析 - 预测结果长度对比</vt:lpstr>
      <vt:lpstr>4.4 实验分析 - ROC</vt:lpstr>
      <vt:lpstr>4.5 论文研究创新点&amp;展望</vt:lpstr>
      <vt:lpstr>研究生期间成果展示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李懿</cp:lastModifiedBy>
  <cp:revision>3168</cp:revision>
  <dcterms:modified xsi:type="dcterms:W3CDTF">2018-01-13T15:02:08Z</dcterms:modified>
</cp:coreProperties>
</file>